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go7NmnTla2HfygwDf9GEBaNlIw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Levi</a:t>
            </a:r>
            <a:endParaRPr/>
          </a:p>
        </p:txBody>
      </p:sp>
      <p:sp>
        <p:nvSpPr>
          <p:cNvPr id="84" name="Google Shape;8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5c1e41f8a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a:solidFill>
                  <a:schemeClr val="dk1"/>
                </a:solidFill>
              </a:rPr>
              <a:t>David</a:t>
            </a:r>
            <a:br>
              <a:rPr lang="en-US"/>
            </a:br>
            <a:r>
              <a:rPr lang="en-US"/>
              <a:t>This document laid out our implementation in 4 different phases: (1) HTML/CSS, (2) back-end changes, (3) touch-ups to the front-end and back-end, and (4) user testing. It helped us keep track of what priority tasks needed to be accomplished first as well as who is working on what task to avoid conflicts. We also tracked our estimated hours and actual hours per task.</a:t>
            </a:r>
            <a:endParaRPr/>
          </a:p>
        </p:txBody>
      </p:sp>
      <p:sp>
        <p:nvSpPr>
          <p:cNvPr id="166" name="Google Shape;166;gd5c1e41f8a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5c1e41f8a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5c1e41f8a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David</a:t>
            </a:r>
            <a:br>
              <a:rPr lang="en-US"/>
            </a:br>
            <a:r>
              <a:rPr lang="en-US"/>
              <a:t>The login page before had some scaling issues that we fixed.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5c1e41f8a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5c1e41f8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David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5c1e41f8a_3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5c1e41f8a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David</a:t>
            </a:r>
            <a:br>
              <a:rPr lang="en-US"/>
            </a:br>
            <a:r>
              <a:rPr lang="en-US"/>
              <a:t>The upload audio page had an odd parchment paper background originally. We decided to recreate it into the box design that we commonly used on the website.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5c1e41f8a_3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5c1e41f8a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David</a:t>
            </a:r>
            <a:br>
              <a:rPr lang="en-US"/>
            </a:br>
            <a:r>
              <a:rPr lang="en-US"/>
              <a:t>Got rid of parchment paper. Went for box design again.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5c1e41f8a_3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5c1e41f8a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David</a:t>
            </a:r>
            <a:br>
              <a:rPr lang="en-US"/>
            </a:br>
            <a:r>
              <a:rPr lang="en-US"/>
              <a:t>Complete re-design. Rating audio now accessible through unique link to anyone, either logged in or logged out. Functionality didn’t exist previously.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5c1e41f8a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a:solidFill>
                  <a:schemeClr val="dk1"/>
                </a:solidFill>
              </a:rPr>
              <a:t>Kobe</a:t>
            </a:r>
            <a:endParaRPr/>
          </a:p>
        </p:txBody>
      </p:sp>
      <p:sp>
        <p:nvSpPr>
          <p:cNvPr id="218" name="Google Shape;218;gd5c1e41f8a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5c1e41f8a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a:solidFill>
                  <a:schemeClr val="dk1"/>
                </a:solidFill>
              </a:rPr>
              <a:t>Kobe</a:t>
            </a:r>
            <a:endParaRPr/>
          </a:p>
        </p:txBody>
      </p:sp>
      <p:sp>
        <p:nvSpPr>
          <p:cNvPr id="224" name="Google Shape;224;gd5c1e41f8a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5c1e41f8a_2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a:solidFill>
                  <a:schemeClr val="dk1"/>
                </a:solidFill>
              </a:rPr>
              <a:t>Kobe</a:t>
            </a:r>
            <a:endParaRPr/>
          </a:p>
        </p:txBody>
      </p:sp>
      <p:sp>
        <p:nvSpPr>
          <p:cNvPr id="235" name="Google Shape;235;gd5c1e41f8a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5c1e41f8a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a:t>Kobe</a:t>
            </a:r>
            <a:endParaRPr/>
          </a:p>
        </p:txBody>
      </p:sp>
      <p:sp>
        <p:nvSpPr>
          <p:cNvPr id="244" name="Google Shape;244;gd5c1e41f8a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Levi</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5c1e41f8a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t/>
            </a:r>
            <a:endParaRPr/>
          </a:p>
        </p:txBody>
      </p:sp>
      <p:sp>
        <p:nvSpPr>
          <p:cNvPr id="250" name="Google Shape;250;gd5c1e41f8a_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All</a:t>
            </a:r>
            <a:endParaRPr/>
          </a:p>
        </p:txBody>
      </p:sp>
      <p:sp>
        <p:nvSpPr>
          <p:cNvPr id="257" name="Google Shape;25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800"/>
              </a:spcAft>
              <a:buClr>
                <a:schemeClr val="dk1"/>
              </a:buClr>
              <a:buSzPts val="1100"/>
              <a:buFont typeface="Arial"/>
              <a:buNone/>
            </a:pPr>
            <a:r>
              <a:rPr lang="en-US" sz="1050">
                <a:solidFill>
                  <a:srgbClr val="222222"/>
                </a:solidFill>
                <a:highlight>
                  <a:srgbClr val="FFFFFF"/>
                </a:highlight>
              </a:rPr>
              <a:t>Dr. Mizuki Miyashita is a Professor of Linguistics at the University of Montana. Her specialization is sound pattern analysis in Native American languages. Her current research interest is Blackfoot phonology. Her research in Blackfoot aims to contribute both to linguistics research and language revitalization.</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a:t>Levi</a:t>
            </a:r>
            <a:endParaRPr/>
          </a:p>
        </p:txBody>
      </p:sp>
      <p:sp>
        <p:nvSpPr>
          <p:cNvPr id="117" name="Google Shape;11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5c1e41f8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a:t>Linda</a:t>
            </a:r>
            <a:endParaRPr/>
          </a:p>
        </p:txBody>
      </p:sp>
      <p:sp>
        <p:nvSpPr>
          <p:cNvPr id="123" name="Google Shape;123;gd5c1e41f8a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5c1e41f8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a:t>Linda</a:t>
            </a:r>
            <a:endParaRPr/>
          </a:p>
        </p:txBody>
      </p:sp>
      <p:sp>
        <p:nvSpPr>
          <p:cNvPr id="129" name="Google Shape;129;gd5c1e41f8a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5c1e41f8a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0"/>
              </a:spcAft>
              <a:buClr>
                <a:schemeClr val="dk1"/>
              </a:buClr>
              <a:buSzPts val="1100"/>
              <a:buFont typeface="Arial"/>
              <a:buNone/>
            </a:pPr>
            <a:r>
              <a:rPr lang="en-US"/>
              <a:t>Linda</a:t>
            </a:r>
            <a:endParaRPr/>
          </a:p>
          <a:p>
            <a:pPr indent="0" lvl="0" marL="0" rtl="0" algn="l">
              <a:lnSpc>
                <a:spcPct val="107916"/>
              </a:lnSpc>
              <a:spcBef>
                <a:spcPts val="800"/>
              </a:spcBef>
              <a:spcAft>
                <a:spcPts val="0"/>
              </a:spcAft>
              <a:buClr>
                <a:schemeClr val="dk1"/>
              </a:buClr>
              <a:buSzPts val="1100"/>
              <a:buFont typeface="Arial"/>
              <a:buNone/>
            </a:pPr>
            <a:r>
              <a:t/>
            </a:r>
            <a:endParaRPr/>
          </a:p>
          <a:p>
            <a:pPr indent="0" lvl="0" marL="0" rtl="0" algn="l">
              <a:lnSpc>
                <a:spcPct val="107916"/>
              </a:lnSpc>
              <a:spcBef>
                <a:spcPts val="800"/>
              </a:spcBef>
              <a:spcAft>
                <a:spcPts val="800"/>
              </a:spcAft>
              <a:buClr>
                <a:schemeClr val="dk1"/>
              </a:buClr>
              <a:buSzPts val="1100"/>
              <a:buFont typeface="Arial"/>
              <a:buNone/>
            </a:pPr>
            <a:r>
              <a:rPr lang="en-US"/>
              <a:t>Early on in our design phase we </a:t>
            </a:r>
            <a:r>
              <a:rPr lang="en-US"/>
              <a:t>created</a:t>
            </a:r>
            <a:r>
              <a:rPr lang="en-US"/>
              <a:t> prototypes as a guideline for our HTML/CSS implementation. These prototypes gave us insight into the interaction between the database and the </a:t>
            </a:r>
            <a:r>
              <a:rPr lang="en-US"/>
              <a:t>front-end and gave us valuable insight into what needed to change in the back-end. In the end, the look of the website ended up looking very similar to these prototypes.</a:t>
            </a:r>
            <a:endParaRPr/>
          </a:p>
        </p:txBody>
      </p:sp>
      <p:sp>
        <p:nvSpPr>
          <p:cNvPr id="138" name="Google Shape;138;gd5c1e41f8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5c1e41f8a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a:t>Linda</a:t>
            </a:r>
            <a:endParaRPr/>
          </a:p>
        </p:txBody>
      </p:sp>
      <p:sp>
        <p:nvSpPr>
          <p:cNvPr id="149" name="Google Shape;149;gd5c1e41f8a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David</a:t>
            </a:r>
            <a:endParaRPr/>
          </a:p>
        </p:txBody>
      </p:sp>
      <p:sp>
        <p:nvSpPr>
          <p:cNvPr id="157" name="Google Shape;15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pic>
        <p:nvPicPr>
          <p:cNvPr id="18" name="Google Shape;18;p12"/>
          <p:cNvPicPr preferRelativeResize="0"/>
          <p:nvPr/>
        </p:nvPicPr>
        <p:blipFill rotWithShape="1">
          <a:blip r:embed="rId2">
            <a:alphaModFix/>
          </a:blip>
          <a:srcRect b="0" l="0" r="0" t="0"/>
          <a:stretch/>
        </p:blipFill>
        <p:spPr>
          <a:xfrm>
            <a:off x="7403123" y="438956"/>
            <a:ext cx="4683369" cy="884799"/>
          </a:xfrm>
          <a:prstGeom prst="rect">
            <a:avLst/>
          </a:prstGeom>
          <a:noFill/>
          <a:ln>
            <a:noFill/>
          </a:ln>
        </p:spPr>
      </p:pic>
      <p:sp>
        <p:nvSpPr>
          <p:cNvPr id="19" name="Google Shape;1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4" name="Google Shape;24;p12"/>
          <p:cNvCxnSpPr/>
          <p:nvPr/>
        </p:nvCxnSpPr>
        <p:spPr>
          <a:xfrm rot="10800000">
            <a:off x="158262" y="1588472"/>
            <a:ext cx="11928230" cy="43596"/>
          </a:xfrm>
          <a:prstGeom prst="straightConnector1">
            <a:avLst/>
          </a:prstGeom>
          <a:noFill/>
          <a:ln cap="flat" cmpd="sng" w="76200">
            <a:solidFill>
              <a:srgbClr val="5E001D"/>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6" name="Google Shape;66;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8.gif"/><Relationship Id="rId5" Type="http://schemas.openxmlformats.org/officeDocument/2006/relationships/hyperlink" Target="http://drive.google.com/file/d/1mpAIAIECvM9FWdJSyYExCCyNjB_sYVNf/view"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24.png"/><Relationship Id="rId5" Type="http://schemas.openxmlformats.org/officeDocument/2006/relationships/image" Target="../media/image8.jpg"/><Relationship Id="rId6" Type="http://schemas.openxmlformats.org/officeDocument/2006/relationships/image" Target="../media/image3.jpg"/><Relationship Id="rId7"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1524000" y="537338"/>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THE FINAL COUNTDOWN</a:t>
            </a:r>
            <a:endParaRPr/>
          </a:p>
        </p:txBody>
      </p:sp>
      <p:sp>
        <p:nvSpPr>
          <p:cNvPr id="87" name="Google Shape;87;p1"/>
          <p:cNvSpPr txBox="1"/>
          <p:nvPr>
            <p:ph idx="1" type="subTitle"/>
          </p:nvPr>
        </p:nvSpPr>
        <p:spPr>
          <a:xfrm>
            <a:off x="1524000" y="3136772"/>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None/>
            </a:pPr>
            <a:r>
              <a:rPr lang="en-US" sz="3000"/>
              <a:t>Applied Language Team</a:t>
            </a:r>
            <a:endParaRPr sz="3000"/>
          </a:p>
        </p:txBody>
      </p:sp>
      <p:pic>
        <p:nvPicPr>
          <p:cNvPr id="88" name="Google Shape;88;p1"/>
          <p:cNvPicPr preferRelativeResize="0"/>
          <p:nvPr/>
        </p:nvPicPr>
        <p:blipFill rotWithShape="1">
          <a:blip r:embed="rId3">
            <a:alphaModFix/>
          </a:blip>
          <a:srcRect b="0" l="0" r="0" t="0"/>
          <a:stretch/>
        </p:blipFill>
        <p:spPr>
          <a:xfrm>
            <a:off x="1784041" y="4225496"/>
            <a:ext cx="8623900" cy="1629250"/>
          </a:xfrm>
          <a:prstGeom prst="rect">
            <a:avLst/>
          </a:prstGeom>
          <a:noFill/>
          <a:ln>
            <a:noFill/>
          </a:ln>
        </p:spPr>
      </p:pic>
      <p:pic>
        <p:nvPicPr>
          <p:cNvPr id="89" name="Google Shape;89;p1"/>
          <p:cNvPicPr preferRelativeResize="0"/>
          <p:nvPr/>
        </p:nvPicPr>
        <p:blipFill>
          <a:blip r:embed="rId4">
            <a:alphaModFix/>
          </a:blip>
          <a:stretch>
            <a:fillRect/>
          </a:stretch>
        </p:blipFill>
        <p:spPr>
          <a:xfrm>
            <a:off x="10407950" y="4371104"/>
            <a:ext cx="1784050" cy="1338031"/>
          </a:xfrm>
          <a:prstGeom prst="rect">
            <a:avLst/>
          </a:prstGeom>
          <a:noFill/>
          <a:ln>
            <a:noFill/>
          </a:ln>
        </p:spPr>
      </p:pic>
      <p:pic>
        <p:nvPicPr>
          <p:cNvPr id="90" name="Google Shape;90;p1" title="final.mp3">
            <a:hlinkClick r:id="rId5"/>
          </p:cNvPr>
          <p:cNvPicPr preferRelativeResize="0"/>
          <p:nvPr/>
        </p:nvPicPr>
        <p:blipFill>
          <a:blip r:embed="rId6">
            <a:alphaModFix/>
          </a:blip>
          <a:stretch>
            <a:fillRect/>
          </a:stretch>
        </p:blipFill>
        <p:spPr>
          <a:xfrm>
            <a:off x="152400" y="6007146"/>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d5c1e41f8a_0_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 Plan</a:t>
            </a:r>
            <a:endParaRPr/>
          </a:p>
        </p:txBody>
      </p:sp>
      <p:sp>
        <p:nvSpPr>
          <p:cNvPr id="169" name="Google Shape;169;gd5c1e41f8a_0_31"/>
          <p:cNvSpPr txBox="1"/>
          <p:nvPr>
            <p:ph idx="1" type="body"/>
          </p:nvPr>
        </p:nvSpPr>
        <p:spPr>
          <a:xfrm>
            <a:off x="838200" y="1825625"/>
            <a:ext cx="3865500" cy="4351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500"/>
              <a:t>Development Phases</a:t>
            </a:r>
            <a:endParaRPr sz="2500"/>
          </a:p>
          <a:p>
            <a:pPr indent="-368300" lvl="0" marL="457200" rtl="0" algn="l">
              <a:lnSpc>
                <a:spcPct val="150000"/>
              </a:lnSpc>
              <a:spcBef>
                <a:spcPts val="0"/>
              </a:spcBef>
              <a:spcAft>
                <a:spcPts val="0"/>
              </a:spcAft>
              <a:buSzPts val="2200"/>
              <a:buAutoNum type="arabicPeriod"/>
            </a:pPr>
            <a:r>
              <a:rPr lang="en-US" sz="2200"/>
              <a:t>Front-end work</a:t>
            </a:r>
            <a:endParaRPr sz="2200"/>
          </a:p>
          <a:p>
            <a:pPr indent="-368300" lvl="0" marL="457200" rtl="0" algn="l">
              <a:lnSpc>
                <a:spcPct val="150000"/>
              </a:lnSpc>
              <a:spcBef>
                <a:spcPts val="0"/>
              </a:spcBef>
              <a:spcAft>
                <a:spcPts val="0"/>
              </a:spcAft>
              <a:buSzPts val="2200"/>
              <a:buAutoNum type="arabicPeriod"/>
            </a:pPr>
            <a:r>
              <a:rPr lang="en-US" sz="2200"/>
              <a:t>Back-end MVP</a:t>
            </a:r>
            <a:endParaRPr sz="2200"/>
          </a:p>
          <a:p>
            <a:pPr indent="-368300" lvl="0" marL="457200" rtl="0" algn="l">
              <a:lnSpc>
                <a:spcPct val="150000"/>
              </a:lnSpc>
              <a:spcBef>
                <a:spcPts val="0"/>
              </a:spcBef>
              <a:spcAft>
                <a:spcPts val="0"/>
              </a:spcAft>
              <a:buSzPts val="2200"/>
              <a:buAutoNum type="arabicPeriod"/>
            </a:pPr>
            <a:r>
              <a:rPr lang="en-US" sz="2200"/>
              <a:t>Additional Back-end</a:t>
            </a:r>
            <a:endParaRPr sz="2200"/>
          </a:p>
          <a:p>
            <a:pPr indent="-368300" lvl="0" marL="457200" rtl="0" algn="l">
              <a:lnSpc>
                <a:spcPct val="150000"/>
              </a:lnSpc>
              <a:spcBef>
                <a:spcPts val="0"/>
              </a:spcBef>
              <a:spcAft>
                <a:spcPts val="0"/>
              </a:spcAft>
              <a:buSzPts val="2200"/>
              <a:buAutoNum type="arabicPeriod"/>
            </a:pPr>
            <a:r>
              <a:rPr lang="en-US" sz="2200"/>
              <a:t>User Testing</a:t>
            </a:r>
            <a:endParaRPr sz="2200"/>
          </a:p>
        </p:txBody>
      </p:sp>
      <p:pic>
        <p:nvPicPr>
          <p:cNvPr id="170" name="Google Shape;170;gd5c1e41f8a_0_31"/>
          <p:cNvPicPr preferRelativeResize="0"/>
          <p:nvPr/>
        </p:nvPicPr>
        <p:blipFill>
          <a:blip r:embed="rId3">
            <a:alphaModFix/>
          </a:blip>
          <a:stretch>
            <a:fillRect/>
          </a:stretch>
        </p:blipFill>
        <p:spPr>
          <a:xfrm>
            <a:off x="5188312" y="1826025"/>
            <a:ext cx="6650175" cy="32059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d5c1e41f8a_3_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Login Page</a:t>
            </a:r>
            <a:endParaRPr/>
          </a:p>
        </p:txBody>
      </p:sp>
      <p:pic>
        <p:nvPicPr>
          <p:cNvPr id="176" name="Google Shape;176;gd5c1e41f8a_3_12"/>
          <p:cNvPicPr preferRelativeResize="0"/>
          <p:nvPr/>
        </p:nvPicPr>
        <p:blipFill>
          <a:blip r:embed="rId3">
            <a:alphaModFix/>
          </a:blip>
          <a:stretch>
            <a:fillRect/>
          </a:stretch>
        </p:blipFill>
        <p:spPr>
          <a:xfrm>
            <a:off x="73150" y="2697475"/>
            <a:ext cx="6003501" cy="3123700"/>
          </a:xfrm>
          <a:prstGeom prst="rect">
            <a:avLst/>
          </a:prstGeom>
          <a:noFill/>
          <a:ln>
            <a:noFill/>
          </a:ln>
        </p:spPr>
      </p:pic>
      <p:pic>
        <p:nvPicPr>
          <p:cNvPr id="177" name="Google Shape;177;gd5c1e41f8a_3_12"/>
          <p:cNvPicPr preferRelativeResize="0"/>
          <p:nvPr/>
        </p:nvPicPr>
        <p:blipFill>
          <a:blip r:embed="rId4">
            <a:alphaModFix/>
          </a:blip>
          <a:stretch>
            <a:fillRect/>
          </a:stretch>
        </p:blipFill>
        <p:spPr>
          <a:xfrm>
            <a:off x="6158759" y="2407267"/>
            <a:ext cx="5916400" cy="3704113"/>
          </a:xfrm>
          <a:prstGeom prst="rect">
            <a:avLst/>
          </a:prstGeom>
          <a:noFill/>
          <a:ln>
            <a:noFill/>
          </a:ln>
        </p:spPr>
      </p:pic>
      <p:sp>
        <p:nvSpPr>
          <p:cNvPr id="178" name="Google Shape;178;gd5c1e41f8a_3_12"/>
          <p:cNvSpPr txBox="1"/>
          <p:nvPr/>
        </p:nvSpPr>
        <p:spPr>
          <a:xfrm>
            <a:off x="8666910" y="1690825"/>
            <a:ext cx="73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After</a:t>
            </a:r>
            <a:endParaRPr sz="2000">
              <a:latin typeface="Calibri"/>
              <a:ea typeface="Calibri"/>
              <a:cs typeface="Calibri"/>
              <a:sym typeface="Calibri"/>
            </a:endParaRPr>
          </a:p>
        </p:txBody>
      </p:sp>
      <p:sp>
        <p:nvSpPr>
          <p:cNvPr id="179" name="Google Shape;179;gd5c1e41f8a_3_12"/>
          <p:cNvSpPr txBox="1"/>
          <p:nvPr/>
        </p:nvSpPr>
        <p:spPr>
          <a:xfrm>
            <a:off x="2493938" y="1690825"/>
            <a:ext cx="88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Before</a:t>
            </a:r>
            <a:endParaRPr sz="2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d5c1e41f8a_3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Registration Page</a:t>
            </a:r>
            <a:endParaRPr/>
          </a:p>
        </p:txBody>
      </p:sp>
      <p:pic>
        <p:nvPicPr>
          <p:cNvPr id="185" name="Google Shape;185;gd5c1e41f8a_3_0"/>
          <p:cNvPicPr preferRelativeResize="0"/>
          <p:nvPr/>
        </p:nvPicPr>
        <p:blipFill>
          <a:blip r:embed="rId3">
            <a:alphaModFix/>
          </a:blip>
          <a:stretch>
            <a:fillRect/>
          </a:stretch>
        </p:blipFill>
        <p:spPr>
          <a:xfrm>
            <a:off x="73050" y="2700325"/>
            <a:ext cx="5874701" cy="3049776"/>
          </a:xfrm>
          <a:prstGeom prst="rect">
            <a:avLst/>
          </a:prstGeom>
          <a:noFill/>
          <a:ln>
            <a:noFill/>
          </a:ln>
        </p:spPr>
      </p:pic>
      <p:sp>
        <p:nvSpPr>
          <p:cNvPr id="186" name="Google Shape;186;gd5c1e41f8a_3_0"/>
          <p:cNvSpPr txBox="1"/>
          <p:nvPr/>
        </p:nvSpPr>
        <p:spPr>
          <a:xfrm>
            <a:off x="8666910" y="1690825"/>
            <a:ext cx="73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After</a:t>
            </a:r>
            <a:endParaRPr sz="2000">
              <a:latin typeface="Calibri"/>
              <a:ea typeface="Calibri"/>
              <a:cs typeface="Calibri"/>
              <a:sym typeface="Calibri"/>
            </a:endParaRPr>
          </a:p>
        </p:txBody>
      </p:sp>
      <p:sp>
        <p:nvSpPr>
          <p:cNvPr id="187" name="Google Shape;187;gd5c1e41f8a_3_0"/>
          <p:cNvSpPr txBox="1"/>
          <p:nvPr/>
        </p:nvSpPr>
        <p:spPr>
          <a:xfrm>
            <a:off x="2493938" y="1690825"/>
            <a:ext cx="88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Before</a:t>
            </a:r>
            <a:endParaRPr sz="2000">
              <a:latin typeface="Calibri"/>
              <a:ea typeface="Calibri"/>
              <a:cs typeface="Calibri"/>
              <a:sym typeface="Calibri"/>
            </a:endParaRPr>
          </a:p>
        </p:txBody>
      </p:sp>
      <p:pic>
        <p:nvPicPr>
          <p:cNvPr id="188" name="Google Shape;188;gd5c1e41f8a_3_0"/>
          <p:cNvPicPr preferRelativeResize="0"/>
          <p:nvPr/>
        </p:nvPicPr>
        <p:blipFill>
          <a:blip r:embed="rId4">
            <a:alphaModFix/>
          </a:blip>
          <a:stretch>
            <a:fillRect/>
          </a:stretch>
        </p:blipFill>
        <p:spPr>
          <a:xfrm>
            <a:off x="6048218" y="2661625"/>
            <a:ext cx="5970258" cy="3127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d5c1e41f8a_3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Upload Audio Page</a:t>
            </a:r>
            <a:endParaRPr/>
          </a:p>
        </p:txBody>
      </p:sp>
      <p:pic>
        <p:nvPicPr>
          <p:cNvPr id="194" name="Google Shape;194;gd5c1e41f8a_3_24"/>
          <p:cNvPicPr preferRelativeResize="0"/>
          <p:nvPr/>
        </p:nvPicPr>
        <p:blipFill>
          <a:blip r:embed="rId3">
            <a:alphaModFix/>
          </a:blip>
          <a:stretch>
            <a:fillRect/>
          </a:stretch>
        </p:blipFill>
        <p:spPr>
          <a:xfrm>
            <a:off x="73152" y="2697480"/>
            <a:ext cx="6209074" cy="3160051"/>
          </a:xfrm>
          <a:prstGeom prst="rect">
            <a:avLst/>
          </a:prstGeom>
          <a:noFill/>
          <a:ln>
            <a:noFill/>
          </a:ln>
        </p:spPr>
      </p:pic>
      <p:pic>
        <p:nvPicPr>
          <p:cNvPr id="195" name="Google Shape;195;gd5c1e41f8a_3_24"/>
          <p:cNvPicPr preferRelativeResize="0"/>
          <p:nvPr/>
        </p:nvPicPr>
        <p:blipFill>
          <a:blip r:embed="rId4">
            <a:alphaModFix/>
          </a:blip>
          <a:stretch>
            <a:fillRect/>
          </a:stretch>
        </p:blipFill>
        <p:spPr>
          <a:xfrm>
            <a:off x="6430975" y="2506615"/>
            <a:ext cx="5666073" cy="3541761"/>
          </a:xfrm>
          <a:prstGeom prst="rect">
            <a:avLst/>
          </a:prstGeom>
          <a:noFill/>
          <a:ln>
            <a:noFill/>
          </a:ln>
        </p:spPr>
      </p:pic>
      <p:sp>
        <p:nvSpPr>
          <p:cNvPr id="196" name="Google Shape;196;gd5c1e41f8a_3_24"/>
          <p:cNvSpPr txBox="1"/>
          <p:nvPr/>
        </p:nvSpPr>
        <p:spPr>
          <a:xfrm>
            <a:off x="8666910" y="1690825"/>
            <a:ext cx="73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After</a:t>
            </a:r>
            <a:endParaRPr sz="2000">
              <a:latin typeface="Calibri"/>
              <a:ea typeface="Calibri"/>
              <a:cs typeface="Calibri"/>
              <a:sym typeface="Calibri"/>
            </a:endParaRPr>
          </a:p>
        </p:txBody>
      </p:sp>
      <p:sp>
        <p:nvSpPr>
          <p:cNvPr id="197" name="Google Shape;197;gd5c1e41f8a_3_24"/>
          <p:cNvSpPr txBox="1"/>
          <p:nvPr/>
        </p:nvSpPr>
        <p:spPr>
          <a:xfrm>
            <a:off x="2493938" y="1690825"/>
            <a:ext cx="88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Before</a:t>
            </a:r>
            <a:endParaRPr sz="20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d5c1e41f8a_3_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View Audio Page</a:t>
            </a:r>
            <a:endParaRPr/>
          </a:p>
        </p:txBody>
      </p:sp>
      <p:pic>
        <p:nvPicPr>
          <p:cNvPr id="203" name="Google Shape;203;gd5c1e41f8a_3_33"/>
          <p:cNvPicPr preferRelativeResize="0"/>
          <p:nvPr/>
        </p:nvPicPr>
        <p:blipFill>
          <a:blip r:embed="rId3">
            <a:alphaModFix/>
          </a:blip>
          <a:stretch>
            <a:fillRect/>
          </a:stretch>
        </p:blipFill>
        <p:spPr>
          <a:xfrm>
            <a:off x="73152" y="2697480"/>
            <a:ext cx="5803802" cy="3012976"/>
          </a:xfrm>
          <a:prstGeom prst="rect">
            <a:avLst/>
          </a:prstGeom>
          <a:noFill/>
          <a:ln>
            <a:noFill/>
          </a:ln>
        </p:spPr>
      </p:pic>
      <p:pic>
        <p:nvPicPr>
          <p:cNvPr id="204" name="Google Shape;204;gd5c1e41f8a_3_33"/>
          <p:cNvPicPr preferRelativeResize="0"/>
          <p:nvPr/>
        </p:nvPicPr>
        <p:blipFill>
          <a:blip r:embed="rId4">
            <a:alphaModFix/>
          </a:blip>
          <a:stretch>
            <a:fillRect/>
          </a:stretch>
        </p:blipFill>
        <p:spPr>
          <a:xfrm>
            <a:off x="5952663" y="2281848"/>
            <a:ext cx="6161375" cy="3844225"/>
          </a:xfrm>
          <a:prstGeom prst="rect">
            <a:avLst/>
          </a:prstGeom>
          <a:noFill/>
          <a:ln>
            <a:noFill/>
          </a:ln>
        </p:spPr>
      </p:pic>
      <p:sp>
        <p:nvSpPr>
          <p:cNvPr id="205" name="Google Shape;205;gd5c1e41f8a_3_33"/>
          <p:cNvSpPr txBox="1"/>
          <p:nvPr/>
        </p:nvSpPr>
        <p:spPr>
          <a:xfrm>
            <a:off x="8666910" y="1690825"/>
            <a:ext cx="73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After</a:t>
            </a:r>
            <a:endParaRPr sz="2000">
              <a:latin typeface="Calibri"/>
              <a:ea typeface="Calibri"/>
              <a:cs typeface="Calibri"/>
              <a:sym typeface="Calibri"/>
            </a:endParaRPr>
          </a:p>
        </p:txBody>
      </p:sp>
      <p:sp>
        <p:nvSpPr>
          <p:cNvPr id="206" name="Google Shape;206;gd5c1e41f8a_3_33"/>
          <p:cNvSpPr txBox="1"/>
          <p:nvPr/>
        </p:nvSpPr>
        <p:spPr>
          <a:xfrm>
            <a:off x="2493938" y="1690825"/>
            <a:ext cx="88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Before</a:t>
            </a:r>
            <a:endParaRPr sz="20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d5c1e41f8a_3_5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Rate Audio Page</a:t>
            </a:r>
            <a:endParaRPr/>
          </a:p>
        </p:txBody>
      </p:sp>
      <p:pic>
        <p:nvPicPr>
          <p:cNvPr id="212" name="Google Shape;212;gd5c1e41f8a_3_50"/>
          <p:cNvPicPr preferRelativeResize="0"/>
          <p:nvPr/>
        </p:nvPicPr>
        <p:blipFill>
          <a:blip r:embed="rId3">
            <a:alphaModFix/>
          </a:blip>
          <a:stretch>
            <a:fillRect/>
          </a:stretch>
        </p:blipFill>
        <p:spPr>
          <a:xfrm>
            <a:off x="73152" y="2697480"/>
            <a:ext cx="5823948" cy="2965625"/>
          </a:xfrm>
          <a:prstGeom prst="rect">
            <a:avLst/>
          </a:prstGeom>
          <a:noFill/>
          <a:ln>
            <a:noFill/>
          </a:ln>
        </p:spPr>
      </p:pic>
      <p:pic>
        <p:nvPicPr>
          <p:cNvPr id="213" name="Google Shape;213;gd5c1e41f8a_3_50"/>
          <p:cNvPicPr preferRelativeResize="0"/>
          <p:nvPr/>
        </p:nvPicPr>
        <p:blipFill>
          <a:blip r:embed="rId4">
            <a:alphaModFix/>
          </a:blip>
          <a:stretch>
            <a:fillRect/>
          </a:stretch>
        </p:blipFill>
        <p:spPr>
          <a:xfrm>
            <a:off x="5928599" y="2240327"/>
            <a:ext cx="6209501" cy="3879924"/>
          </a:xfrm>
          <a:prstGeom prst="rect">
            <a:avLst/>
          </a:prstGeom>
          <a:noFill/>
          <a:ln>
            <a:noFill/>
          </a:ln>
        </p:spPr>
      </p:pic>
      <p:sp>
        <p:nvSpPr>
          <p:cNvPr id="214" name="Google Shape;214;gd5c1e41f8a_3_50"/>
          <p:cNvSpPr txBox="1"/>
          <p:nvPr/>
        </p:nvSpPr>
        <p:spPr>
          <a:xfrm>
            <a:off x="8666910" y="1690825"/>
            <a:ext cx="73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After</a:t>
            </a:r>
            <a:endParaRPr sz="2000">
              <a:latin typeface="Calibri"/>
              <a:ea typeface="Calibri"/>
              <a:cs typeface="Calibri"/>
              <a:sym typeface="Calibri"/>
            </a:endParaRPr>
          </a:p>
        </p:txBody>
      </p:sp>
      <p:sp>
        <p:nvSpPr>
          <p:cNvPr id="215" name="Google Shape;215;gd5c1e41f8a_3_50"/>
          <p:cNvSpPr txBox="1"/>
          <p:nvPr/>
        </p:nvSpPr>
        <p:spPr>
          <a:xfrm>
            <a:off x="2493938" y="1690825"/>
            <a:ext cx="88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Before</a:t>
            </a:r>
            <a:endParaRPr sz="2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d5c1e41f8a_2_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Roadblocks</a:t>
            </a:r>
            <a:endParaRPr/>
          </a:p>
        </p:txBody>
      </p:sp>
      <p:sp>
        <p:nvSpPr>
          <p:cNvPr id="221" name="Google Shape;221;gd5c1e41f8a_2_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87350" lvl="0" marL="457200" rtl="0" algn="l">
              <a:lnSpc>
                <a:spcPct val="150000"/>
              </a:lnSpc>
              <a:spcBef>
                <a:spcPts val="1000"/>
              </a:spcBef>
              <a:spcAft>
                <a:spcPts val="0"/>
              </a:spcAft>
              <a:buSzPts val="2500"/>
              <a:buChar char="•"/>
            </a:pPr>
            <a:r>
              <a:rPr lang="en-US" sz="2500"/>
              <a:t>Update work from previous team</a:t>
            </a:r>
            <a:endParaRPr sz="2500"/>
          </a:p>
          <a:p>
            <a:pPr indent="-387350" lvl="0" marL="457200" rtl="0" algn="l">
              <a:lnSpc>
                <a:spcPct val="150000"/>
              </a:lnSpc>
              <a:spcBef>
                <a:spcPts val="1000"/>
              </a:spcBef>
              <a:spcAft>
                <a:spcPts val="0"/>
              </a:spcAft>
              <a:buSzPts val="2500"/>
              <a:buChar char="•"/>
            </a:pPr>
            <a:r>
              <a:rPr lang="en-US" sz="2500"/>
              <a:t>Getting proper server permissions</a:t>
            </a:r>
            <a:endParaRPr sz="2500"/>
          </a:p>
          <a:p>
            <a:pPr indent="-387350" lvl="0" marL="457200" rtl="0" algn="l">
              <a:lnSpc>
                <a:spcPct val="150000"/>
              </a:lnSpc>
              <a:spcBef>
                <a:spcPts val="1000"/>
              </a:spcBef>
              <a:spcAft>
                <a:spcPts val="0"/>
              </a:spcAft>
              <a:buSzPts val="2500"/>
              <a:buChar char="•"/>
            </a:pPr>
            <a:r>
              <a:rPr lang="en-US" sz="2500"/>
              <a:t>Learning Django development</a:t>
            </a:r>
            <a:endParaRPr sz="2500"/>
          </a:p>
          <a:p>
            <a:pPr indent="-387350" lvl="0" marL="457200" rtl="0" algn="l">
              <a:lnSpc>
                <a:spcPct val="150000"/>
              </a:lnSpc>
              <a:spcBef>
                <a:spcPts val="1000"/>
              </a:spcBef>
              <a:spcAft>
                <a:spcPts val="0"/>
              </a:spcAft>
              <a:buSzPts val="2500"/>
              <a:buChar char="•"/>
            </a:pPr>
            <a:r>
              <a:rPr lang="en-US" sz="2500"/>
              <a:t>Changing requirements to focus on multiple ratings and feedback</a:t>
            </a:r>
            <a:endParaRPr sz="2500"/>
          </a:p>
          <a:p>
            <a:pPr indent="0" lvl="0" marL="457200" rtl="0" algn="l">
              <a:lnSpc>
                <a:spcPct val="150000"/>
              </a:lnSpc>
              <a:spcBef>
                <a:spcPts val="1000"/>
              </a:spcBef>
              <a:spcAft>
                <a:spcPts val="0"/>
              </a:spcAft>
              <a:buNone/>
            </a:pPr>
            <a:r>
              <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d5c1e41f8a_0_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Testing</a:t>
            </a:r>
            <a:endParaRPr/>
          </a:p>
        </p:txBody>
      </p:sp>
      <p:sp>
        <p:nvSpPr>
          <p:cNvPr id="227" name="Google Shape;227;gd5c1e41f8a_0_46"/>
          <p:cNvSpPr txBox="1"/>
          <p:nvPr>
            <p:ph idx="1" type="body"/>
          </p:nvPr>
        </p:nvSpPr>
        <p:spPr>
          <a:xfrm>
            <a:off x="905975" y="2593225"/>
            <a:ext cx="5253000" cy="3583500"/>
          </a:xfrm>
          <a:prstGeom prst="rect">
            <a:avLst/>
          </a:prstGeom>
          <a:noFill/>
          <a:ln>
            <a:noFill/>
          </a:ln>
        </p:spPr>
        <p:txBody>
          <a:bodyPr anchorCtr="0" anchor="t" bIns="45700" lIns="91425" spcFirstLastPara="1" rIns="91425" wrap="square" tIns="45700">
            <a:noAutofit/>
          </a:bodyPr>
          <a:lstStyle/>
          <a:p>
            <a:pPr indent="-387350" lvl="0" marL="457200" rtl="0" algn="l">
              <a:lnSpc>
                <a:spcPct val="150000"/>
              </a:lnSpc>
              <a:spcBef>
                <a:spcPts val="1000"/>
              </a:spcBef>
              <a:spcAft>
                <a:spcPts val="0"/>
              </a:spcAft>
              <a:buSzPts val="2500"/>
              <a:buChar char="•"/>
            </a:pPr>
            <a:r>
              <a:rPr lang="en-US" sz="2500"/>
              <a:t>Automated code testing</a:t>
            </a:r>
            <a:endParaRPr sz="2500"/>
          </a:p>
          <a:p>
            <a:pPr indent="-387350" lvl="0" marL="457200" rtl="0" algn="l">
              <a:lnSpc>
                <a:spcPct val="150000"/>
              </a:lnSpc>
              <a:spcBef>
                <a:spcPts val="1000"/>
              </a:spcBef>
              <a:spcAft>
                <a:spcPts val="0"/>
              </a:spcAft>
              <a:buSzPts val="2500"/>
              <a:buChar char="•"/>
            </a:pPr>
            <a:r>
              <a:rPr lang="en-US" sz="2500"/>
              <a:t>Catch bugs during development of individual functions</a:t>
            </a:r>
            <a:endParaRPr sz="2500"/>
          </a:p>
        </p:txBody>
      </p:sp>
      <p:sp>
        <p:nvSpPr>
          <p:cNvPr id="228" name="Google Shape;228;gd5c1e41f8a_0_46"/>
          <p:cNvSpPr txBox="1"/>
          <p:nvPr/>
        </p:nvSpPr>
        <p:spPr>
          <a:xfrm>
            <a:off x="1429025" y="1690825"/>
            <a:ext cx="4206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latin typeface="Calibri"/>
                <a:ea typeface="Calibri"/>
                <a:cs typeface="Calibri"/>
                <a:sym typeface="Calibri"/>
              </a:rPr>
              <a:t>Unit Testing</a:t>
            </a:r>
            <a:endParaRPr sz="2500">
              <a:latin typeface="Calibri"/>
              <a:ea typeface="Calibri"/>
              <a:cs typeface="Calibri"/>
              <a:sym typeface="Calibri"/>
            </a:endParaRPr>
          </a:p>
        </p:txBody>
      </p:sp>
      <p:sp>
        <p:nvSpPr>
          <p:cNvPr id="229" name="Google Shape;229;gd5c1e41f8a_0_46"/>
          <p:cNvSpPr txBox="1"/>
          <p:nvPr/>
        </p:nvSpPr>
        <p:spPr>
          <a:xfrm>
            <a:off x="6839950" y="1690825"/>
            <a:ext cx="4206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latin typeface="Calibri"/>
                <a:ea typeface="Calibri"/>
                <a:cs typeface="Calibri"/>
                <a:sym typeface="Calibri"/>
              </a:rPr>
              <a:t>Functional Testing</a:t>
            </a:r>
            <a:endParaRPr sz="2500">
              <a:latin typeface="Calibri"/>
              <a:ea typeface="Calibri"/>
              <a:cs typeface="Calibri"/>
              <a:sym typeface="Calibri"/>
            </a:endParaRPr>
          </a:p>
        </p:txBody>
      </p:sp>
      <p:sp>
        <p:nvSpPr>
          <p:cNvPr id="230" name="Google Shape;230;gd5c1e41f8a_0_46"/>
          <p:cNvSpPr txBox="1"/>
          <p:nvPr>
            <p:ph idx="1" type="body"/>
          </p:nvPr>
        </p:nvSpPr>
        <p:spPr>
          <a:xfrm>
            <a:off x="6316900" y="2593225"/>
            <a:ext cx="5253000" cy="3583500"/>
          </a:xfrm>
          <a:prstGeom prst="rect">
            <a:avLst/>
          </a:prstGeom>
          <a:noFill/>
          <a:ln>
            <a:noFill/>
          </a:ln>
        </p:spPr>
        <p:txBody>
          <a:bodyPr anchorCtr="0" anchor="t" bIns="45700" lIns="91425" spcFirstLastPara="1" rIns="91425" wrap="square" tIns="45700">
            <a:noAutofit/>
          </a:bodyPr>
          <a:lstStyle/>
          <a:p>
            <a:pPr indent="-387350" lvl="0" marL="457200" rtl="0" algn="l">
              <a:lnSpc>
                <a:spcPct val="150000"/>
              </a:lnSpc>
              <a:spcBef>
                <a:spcPts val="1000"/>
              </a:spcBef>
              <a:spcAft>
                <a:spcPts val="0"/>
              </a:spcAft>
              <a:buSzPts val="2500"/>
              <a:buChar char="•"/>
            </a:pPr>
            <a:r>
              <a:rPr lang="en-US" sz="2500"/>
              <a:t>Ensure different functions of the website work as intended</a:t>
            </a:r>
            <a:endParaRPr sz="2500"/>
          </a:p>
          <a:p>
            <a:pPr indent="-387350" lvl="0" marL="457200" rtl="0" algn="l">
              <a:lnSpc>
                <a:spcPct val="150000"/>
              </a:lnSpc>
              <a:spcBef>
                <a:spcPts val="1000"/>
              </a:spcBef>
              <a:spcAft>
                <a:spcPts val="0"/>
              </a:spcAft>
              <a:buSzPts val="2500"/>
              <a:buChar char="•"/>
            </a:pPr>
            <a:r>
              <a:rPr lang="en-US" sz="2500"/>
              <a:t>Consider edge cases and invalid user inputs</a:t>
            </a:r>
            <a:endParaRPr sz="2500"/>
          </a:p>
        </p:txBody>
      </p:sp>
      <p:cxnSp>
        <p:nvCxnSpPr>
          <p:cNvPr id="231" name="Google Shape;231;gd5c1e41f8a_0_46"/>
          <p:cNvCxnSpPr/>
          <p:nvPr/>
        </p:nvCxnSpPr>
        <p:spPr>
          <a:xfrm>
            <a:off x="1696775" y="2260225"/>
            <a:ext cx="3671400" cy="0"/>
          </a:xfrm>
          <a:prstGeom prst="straightConnector1">
            <a:avLst/>
          </a:prstGeom>
          <a:noFill/>
          <a:ln cap="flat" cmpd="sng" w="19050">
            <a:solidFill>
              <a:schemeClr val="dk2"/>
            </a:solidFill>
            <a:prstDash val="solid"/>
            <a:round/>
            <a:headEnd len="med" w="med" type="none"/>
            <a:tailEnd len="med" w="med" type="none"/>
          </a:ln>
        </p:spPr>
      </p:cxnSp>
      <p:cxnSp>
        <p:nvCxnSpPr>
          <p:cNvPr id="232" name="Google Shape;232;gd5c1e41f8a_0_46"/>
          <p:cNvCxnSpPr/>
          <p:nvPr/>
        </p:nvCxnSpPr>
        <p:spPr>
          <a:xfrm>
            <a:off x="7107700" y="2260225"/>
            <a:ext cx="36714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d5c1e41f8a_2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User Testing</a:t>
            </a:r>
            <a:endParaRPr/>
          </a:p>
        </p:txBody>
      </p:sp>
      <p:sp>
        <p:nvSpPr>
          <p:cNvPr id="238" name="Google Shape;238;gd5c1e41f8a_2_12"/>
          <p:cNvSpPr txBox="1"/>
          <p:nvPr>
            <p:ph idx="1" type="body"/>
          </p:nvPr>
        </p:nvSpPr>
        <p:spPr>
          <a:xfrm>
            <a:off x="838200" y="1825625"/>
            <a:ext cx="5062500" cy="4351200"/>
          </a:xfrm>
          <a:prstGeom prst="rect">
            <a:avLst/>
          </a:prstGeom>
          <a:noFill/>
          <a:ln>
            <a:noFill/>
          </a:ln>
        </p:spPr>
        <p:txBody>
          <a:bodyPr anchorCtr="0" anchor="t" bIns="45700" lIns="91425" spcFirstLastPara="1" rIns="91425" wrap="square" tIns="45700">
            <a:noAutofit/>
          </a:bodyPr>
          <a:lstStyle/>
          <a:p>
            <a:pPr indent="-387350" lvl="0" marL="457200" rtl="0" algn="l">
              <a:lnSpc>
                <a:spcPct val="150000"/>
              </a:lnSpc>
              <a:spcBef>
                <a:spcPts val="1000"/>
              </a:spcBef>
              <a:spcAft>
                <a:spcPts val="0"/>
              </a:spcAft>
              <a:buSzPts val="2500"/>
              <a:buChar char="•"/>
            </a:pPr>
            <a:r>
              <a:rPr lang="en-US" sz="2500"/>
              <a:t>Test website features</a:t>
            </a:r>
            <a:endParaRPr sz="2500"/>
          </a:p>
          <a:p>
            <a:pPr indent="-387350" lvl="0" marL="457200" rtl="0" algn="l">
              <a:lnSpc>
                <a:spcPct val="150000"/>
              </a:lnSpc>
              <a:spcBef>
                <a:spcPts val="1000"/>
              </a:spcBef>
              <a:spcAft>
                <a:spcPts val="0"/>
              </a:spcAft>
              <a:buSzPts val="2500"/>
              <a:buChar char="•"/>
            </a:pPr>
            <a:r>
              <a:rPr lang="en-US" sz="2500"/>
              <a:t>Praised by two language teachers</a:t>
            </a:r>
            <a:endParaRPr sz="2500"/>
          </a:p>
          <a:p>
            <a:pPr indent="-387350" lvl="0" marL="457200" rtl="0" algn="l">
              <a:lnSpc>
                <a:spcPct val="150000"/>
              </a:lnSpc>
              <a:spcBef>
                <a:spcPts val="1000"/>
              </a:spcBef>
              <a:spcAft>
                <a:spcPts val="0"/>
              </a:spcAft>
              <a:buSzPts val="2500"/>
              <a:buChar char="•"/>
            </a:pPr>
            <a:r>
              <a:rPr lang="en-US" sz="2500"/>
              <a:t>Helped highlight weak spots</a:t>
            </a:r>
            <a:endParaRPr sz="2500"/>
          </a:p>
          <a:p>
            <a:pPr indent="-387350" lvl="0" marL="457200" rtl="0" algn="l">
              <a:lnSpc>
                <a:spcPct val="150000"/>
              </a:lnSpc>
              <a:spcBef>
                <a:spcPts val="1000"/>
              </a:spcBef>
              <a:spcAft>
                <a:spcPts val="0"/>
              </a:spcAft>
              <a:buSzPts val="2500"/>
              <a:buChar char="•"/>
            </a:pPr>
            <a:r>
              <a:rPr lang="en-US" sz="2500"/>
              <a:t>Most deemed that site was easy-to-use</a:t>
            </a:r>
            <a:endParaRPr sz="2500"/>
          </a:p>
        </p:txBody>
      </p:sp>
      <p:pic>
        <p:nvPicPr>
          <p:cNvPr id="239" name="Google Shape;239;gd5c1e41f8a_2_12"/>
          <p:cNvPicPr preferRelativeResize="0"/>
          <p:nvPr/>
        </p:nvPicPr>
        <p:blipFill rotWithShape="1">
          <a:blip r:embed="rId3">
            <a:alphaModFix/>
          </a:blip>
          <a:srcRect b="0" l="209" r="219" t="0"/>
          <a:stretch/>
        </p:blipFill>
        <p:spPr>
          <a:xfrm>
            <a:off x="6191700" y="1825625"/>
            <a:ext cx="5860024" cy="3288088"/>
          </a:xfrm>
          <a:prstGeom prst="rect">
            <a:avLst/>
          </a:prstGeom>
          <a:noFill/>
          <a:ln>
            <a:noFill/>
          </a:ln>
        </p:spPr>
      </p:pic>
      <p:sp>
        <p:nvSpPr>
          <p:cNvPr id="240" name="Google Shape;240;gd5c1e41f8a_2_12"/>
          <p:cNvSpPr txBox="1"/>
          <p:nvPr/>
        </p:nvSpPr>
        <p:spPr>
          <a:xfrm>
            <a:off x="8097813" y="5113725"/>
            <a:ext cx="204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User Testing Session</a:t>
            </a:r>
            <a:endParaRPr>
              <a:latin typeface="Calibri"/>
              <a:ea typeface="Calibri"/>
              <a:cs typeface="Calibri"/>
              <a:sym typeface="Calibri"/>
            </a:endParaRPr>
          </a:p>
        </p:txBody>
      </p:sp>
      <p:sp>
        <p:nvSpPr>
          <p:cNvPr id="241" name="Google Shape;241;gd5c1e41f8a_2_12"/>
          <p:cNvSpPr/>
          <p:nvPr/>
        </p:nvSpPr>
        <p:spPr>
          <a:xfrm>
            <a:off x="10688675" y="3745063"/>
            <a:ext cx="919850" cy="5123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d5c1e41f8a_0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Finished Product</a:t>
            </a:r>
            <a:endParaRPr/>
          </a:p>
        </p:txBody>
      </p:sp>
      <p:sp>
        <p:nvSpPr>
          <p:cNvPr id="247" name="Google Shape;247;gd5c1e41f8a_0_3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87350" lvl="0" marL="457200" rtl="0" algn="l">
              <a:lnSpc>
                <a:spcPct val="150000"/>
              </a:lnSpc>
              <a:spcBef>
                <a:spcPts val="1000"/>
              </a:spcBef>
              <a:spcAft>
                <a:spcPts val="0"/>
              </a:spcAft>
              <a:buSzPts val="2500"/>
              <a:buChar char="•"/>
            </a:pPr>
            <a:r>
              <a:rPr lang="en-US" sz="2500"/>
              <a:t>Functionality Implemented</a:t>
            </a:r>
            <a:endParaRPr sz="2500"/>
          </a:p>
          <a:p>
            <a:pPr indent="-387350" lvl="0" marL="457200" rtl="0" algn="l">
              <a:lnSpc>
                <a:spcPct val="150000"/>
              </a:lnSpc>
              <a:spcBef>
                <a:spcPts val="1000"/>
              </a:spcBef>
              <a:spcAft>
                <a:spcPts val="0"/>
              </a:spcAft>
              <a:buSzPts val="2500"/>
              <a:buChar char="•"/>
            </a:pPr>
            <a:r>
              <a:rPr lang="en-US" sz="2500"/>
              <a:t>Way Ahead</a:t>
            </a:r>
            <a:endParaRPr sz="2500"/>
          </a:p>
          <a:p>
            <a:pPr indent="-387350" lvl="1" marL="914400" rtl="0" algn="l">
              <a:lnSpc>
                <a:spcPct val="150000"/>
              </a:lnSpc>
              <a:spcBef>
                <a:spcPts val="1000"/>
              </a:spcBef>
              <a:spcAft>
                <a:spcPts val="0"/>
              </a:spcAft>
              <a:buSzPts val="2500"/>
              <a:buChar char="•"/>
            </a:pPr>
            <a:r>
              <a:rPr lang="en-US" sz="2500"/>
              <a:t>Statistics</a:t>
            </a:r>
            <a:endParaRPr sz="2500"/>
          </a:p>
          <a:p>
            <a:pPr indent="-387350" lvl="1" marL="914400" rtl="0" algn="l">
              <a:lnSpc>
                <a:spcPct val="150000"/>
              </a:lnSpc>
              <a:spcBef>
                <a:spcPts val="1000"/>
              </a:spcBef>
              <a:spcAft>
                <a:spcPts val="0"/>
              </a:spcAft>
              <a:buSzPts val="2500"/>
              <a:buChar char="•"/>
            </a:pPr>
            <a:r>
              <a:rPr lang="en-US" sz="2500"/>
              <a:t>Administration</a:t>
            </a:r>
            <a:endParaRPr sz="2500"/>
          </a:p>
          <a:p>
            <a:pPr indent="-387350" lvl="1" marL="914400" rtl="0" algn="l">
              <a:lnSpc>
                <a:spcPct val="150000"/>
              </a:lnSpc>
              <a:spcBef>
                <a:spcPts val="1000"/>
              </a:spcBef>
              <a:spcAft>
                <a:spcPts val="0"/>
              </a:spcAft>
              <a:buSzPts val="2500"/>
              <a:buChar char="•"/>
            </a:pPr>
            <a:r>
              <a:rPr lang="en-US" sz="2500"/>
              <a:t>Functionality</a:t>
            </a:r>
            <a:r>
              <a:rPr lang="en-US" sz="2500"/>
              <a:t> for teachers</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Overview</a:t>
            </a:r>
            <a:endParaRPr/>
          </a:p>
        </p:txBody>
      </p:sp>
      <p:sp>
        <p:nvSpPr>
          <p:cNvPr id="96" name="Google Shape;96;p2"/>
          <p:cNvSpPr txBox="1"/>
          <p:nvPr>
            <p:ph idx="1" type="body"/>
          </p:nvPr>
        </p:nvSpPr>
        <p:spPr>
          <a:xfrm>
            <a:off x="838200" y="1825625"/>
            <a:ext cx="5255400" cy="49014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lang="en-US" sz="3400"/>
              <a:t>Team</a:t>
            </a:r>
            <a:endParaRPr sz="3400"/>
          </a:p>
          <a:p>
            <a:pPr indent="0" lvl="0" marL="0" rtl="0" algn="l">
              <a:lnSpc>
                <a:spcPct val="150000"/>
              </a:lnSpc>
              <a:spcBef>
                <a:spcPts val="0"/>
              </a:spcBef>
              <a:spcAft>
                <a:spcPts val="0"/>
              </a:spcAft>
              <a:buNone/>
            </a:pPr>
            <a:r>
              <a:rPr lang="en-US" sz="3400"/>
              <a:t>About the Project</a:t>
            </a:r>
            <a:endParaRPr sz="3400"/>
          </a:p>
          <a:p>
            <a:pPr indent="0" lvl="0" marL="0" rtl="0" algn="l">
              <a:lnSpc>
                <a:spcPct val="150000"/>
              </a:lnSpc>
              <a:spcBef>
                <a:spcPts val="0"/>
              </a:spcBef>
              <a:spcAft>
                <a:spcPts val="0"/>
              </a:spcAft>
              <a:buNone/>
            </a:pPr>
            <a:r>
              <a:rPr lang="en-US" sz="3400"/>
              <a:t>Design</a:t>
            </a:r>
            <a:endParaRPr sz="3400"/>
          </a:p>
          <a:p>
            <a:pPr indent="0" lvl="0" marL="0" rtl="0" algn="l">
              <a:lnSpc>
                <a:spcPct val="150000"/>
              </a:lnSpc>
              <a:spcBef>
                <a:spcPts val="0"/>
              </a:spcBef>
              <a:spcAft>
                <a:spcPts val="0"/>
              </a:spcAft>
              <a:buNone/>
            </a:pPr>
            <a:r>
              <a:rPr lang="en-US" sz="3400"/>
              <a:t>Implementation</a:t>
            </a:r>
            <a:endParaRPr sz="3400"/>
          </a:p>
          <a:p>
            <a:pPr indent="-50800" lvl="0" marL="228600" rtl="0" algn="l">
              <a:lnSpc>
                <a:spcPct val="90000"/>
              </a:lnSpc>
              <a:spcBef>
                <a:spcPts val="1000"/>
              </a:spcBef>
              <a:spcAft>
                <a:spcPts val="0"/>
              </a:spcAft>
              <a:buClr>
                <a:schemeClr val="dk1"/>
              </a:buClr>
              <a:buSzPts val="2800"/>
              <a:buNone/>
            </a:pPr>
            <a:r>
              <a:t/>
            </a:r>
            <a:endParaRPr/>
          </a:p>
        </p:txBody>
      </p:sp>
      <p:sp>
        <p:nvSpPr>
          <p:cNvPr id="97" name="Google Shape;97;p2"/>
          <p:cNvSpPr txBox="1"/>
          <p:nvPr>
            <p:ph idx="1" type="body"/>
          </p:nvPr>
        </p:nvSpPr>
        <p:spPr>
          <a:xfrm>
            <a:off x="6270650" y="1825625"/>
            <a:ext cx="5255400" cy="49014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lang="en-US" sz="3400"/>
              <a:t>Roadblocks</a:t>
            </a:r>
            <a:endParaRPr sz="3400"/>
          </a:p>
          <a:p>
            <a:pPr indent="0" lvl="0" marL="0" rtl="0" algn="l">
              <a:lnSpc>
                <a:spcPct val="150000"/>
              </a:lnSpc>
              <a:spcBef>
                <a:spcPts val="0"/>
              </a:spcBef>
              <a:spcAft>
                <a:spcPts val="0"/>
              </a:spcAft>
              <a:buNone/>
            </a:pPr>
            <a:r>
              <a:rPr lang="en-US" sz="3400"/>
              <a:t>Testing</a:t>
            </a:r>
            <a:endParaRPr sz="3400"/>
          </a:p>
          <a:p>
            <a:pPr indent="0" lvl="0" marL="0" rtl="0" algn="l">
              <a:lnSpc>
                <a:spcPct val="150000"/>
              </a:lnSpc>
              <a:spcBef>
                <a:spcPts val="0"/>
              </a:spcBef>
              <a:spcAft>
                <a:spcPts val="0"/>
              </a:spcAft>
              <a:buNone/>
            </a:pPr>
            <a:r>
              <a:rPr lang="en-US" sz="3400"/>
              <a:t>Finished Product</a:t>
            </a:r>
            <a:endParaRPr sz="3400"/>
          </a:p>
          <a:p>
            <a:pPr indent="0" lvl="0" marL="0" rtl="0" algn="l">
              <a:lnSpc>
                <a:spcPct val="150000"/>
              </a:lnSpc>
              <a:spcBef>
                <a:spcPts val="0"/>
              </a:spcBef>
              <a:spcAft>
                <a:spcPts val="0"/>
              </a:spcAft>
              <a:buNone/>
            </a:pPr>
            <a:r>
              <a:rPr lang="en-US" sz="3400"/>
              <a:t>Takeaways</a:t>
            </a:r>
            <a:endParaRPr sz="34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d5c1e41f8a_2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Takeaways</a:t>
            </a:r>
            <a:endParaRPr/>
          </a:p>
        </p:txBody>
      </p:sp>
      <p:sp>
        <p:nvSpPr>
          <p:cNvPr id="253" name="Google Shape;253;gd5c1e41f8a_2_36"/>
          <p:cNvSpPr txBox="1"/>
          <p:nvPr>
            <p:ph idx="1" type="body"/>
          </p:nvPr>
        </p:nvSpPr>
        <p:spPr>
          <a:xfrm>
            <a:off x="838200" y="1825625"/>
            <a:ext cx="5133300" cy="43512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1000"/>
              </a:spcBef>
              <a:spcAft>
                <a:spcPts val="0"/>
              </a:spcAft>
              <a:buNone/>
            </a:pPr>
            <a:r>
              <a:rPr b="1" lang="en-US" sz="2500"/>
              <a:t>David</a:t>
            </a:r>
            <a:endParaRPr b="1" sz="2500"/>
          </a:p>
          <a:p>
            <a:pPr indent="-374650" lvl="1" marL="914400" rtl="0" algn="l">
              <a:lnSpc>
                <a:spcPct val="100000"/>
              </a:lnSpc>
              <a:spcBef>
                <a:spcPts val="1000"/>
              </a:spcBef>
              <a:spcAft>
                <a:spcPts val="0"/>
              </a:spcAft>
              <a:buSzPts val="2300"/>
              <a:buChar char="•"/>
            </a:pPr>
            <a:r>
              <a:rPr lang="en-US" sz="2300"/>
              <a:t>Front-end development with a Team</a:t>
            </a:r>
            <a:endParaRPr sz="2300"/>
          </a:p>
          <a:p>
            <a:pPr indent="-374650" lvl="1" marL="914400" rtl="0" algn="l">
              <a:lnSpc>
                <a:spcPct val="100000"/>
              </a:lnSpc>
              <a:spcBef>
                <a:spcPts val="1000"/>
              </a:spcBef>
              <a:spcAft>
                <a:spcPts val="0"/>
              </a:spcAft>
              <a:buSzPts val="2300"/>
              <a:buChar char="•"/>
            </a:pPr>
            <a:r>
              <a:rPr lang="en-US" sz="2300"/>
              <a:t>Adding Django work to portfolio</a:t>
            </a:r>
            <a:endParaRPr sz="2300"/>
          </a:p>
          <a:p>
            <a:pPr indent="0" lvl="0" marL="457200" rtl="0" algn="l">
              <a:lnSpc>
                <a:spcPct val="100000"/>
              </a:lnSpc>
              <a:spcBef>
                <a:spcPts val="1000"/>
              </a:spcBef>
              <a:spcAft>
                <a:spcPts val="0"/>
              </a:spcAft>
              <a:buNone/>
            </a:pPr>
            <a:r>
              <a:rPr b="1" lang="en-US" sz="2500"/>
              <a:t>Linda</a:t>
            </a:r>
            <a:endParaRPr b="1" sz="2500"/>
          </a:p>
          <a:p>
            <a:pPr indent="-374650" lvl="1" marL="914400" rtl="0" algn="l">
              <a:lnSpc>
                <a:spcPct val="100000"/>
              </a:lnSpc>
              <a:spcBef>
                <a:spcPts val="1000"/>
              </a:spcBef>
              <a:spcAft>
                <a:spcPts val="0"/>
              </a:spcAft>
              <a:buSzPts val="2300"/>
              <a:buChar char="•"/>
            </a:pPr>
            <a:r>
              <a:rPr lang="en-US" sz="2300"/>
              <a:t>New technical abilities</a:t>
            </a:r>
            <a:endParaRPr sz="2300"/>
          </a:p>
          <a:p>
            <a:pPr indent="-374650" lvl="1" marL="914400" rtl="0" algn="l">
              <a:lnSpc>
                <a:spcPct val="100000"/>
              </a:lnSpc>
              <a:spcBef>
                <a:spcPts val="1000"/>
              </a:spcBef>
              <a:spcAft>
                <a:spcPts val="0"/>
              </a:spcAft>
              <a:buSzPts val="2300"/>
              <a:buChar char="•"/>
            </a:pPr>
            <a:r>
              <a:rPr lang="en-US" sz="2300"/>
              <a:t>Working with a client</a:t>
            </a:r>
            <a:endParaRPr sz="2300"/>
          </a:p>
          <a:p>
            <a:pPr indent="0" lvl="0" marL="0" rtl="0" algn="l">
              <a:lnSpc>
                <a:spcPct val="150000"/>
              </a:lnSpc>
              <a:spcBef>
                <a:spcPts val="1000"/>
              </a:spcBef>
              <a:spcAft>
                <a:spcPts val="0"/>
              </a:spcAft>
              <a:buNone/>
            </a:pPr>
            <a:r>
              <a:t/>
            </a:r>
            <a:endParaRPr sz="2500"/>
          </a:p>
        </p:txBody>
      </p:sp>
      <p:sp>
        <p:nvSpPr>
          <p:cNvPr id="254" name="Google Shape;254;gd5c1e41f8a_2_36"/>
          <p:cNvSpPr txBox="1"/>
          <p:nvPr>
            <p:ph idx="1" type="body"/>
          </p:nvPr>
        </p:nvSpPr>
        <p:spPr>
          <a:xfrm>
            <a:off x="6402600" y="1825625"/>
            <a:ext cx="5133300" cy="4351200"/>
          </a:xfrm>
          <a:prstGeom prst="rect">
            <a:avLst/>
          </a:prstGeom>
          <a:noFill/>
          <a:ln>
            <a:noFill/>
          </a:ln>
        </p:spPr>
        <p:txBody>
          <a:bodyPr anchorCtr="0" anchor="t" bIns="45700" lIns="91425" spcFirstLastPara="1" rIns="91425" wrap="square" tIns="45700">
            <a:noAutofit/>
          </a:bodyPr>
          <a:lstStyle/>
          <a:p>
            <a:pPr indent="457200" lvl="0" marL="0" rtl="0" algn="l">
              <a:lnSpc>
                <a:spcPct val="100000"/>
              </a:lnSpc>
              <a:spcBef>
                <a:spcPts val="1000"/>
              </a:spcBef>
              <a:spcAft>
                <a:spcPts val="0"/>
              </a:spcAft>
              <a:buNone/>
            </a:pPr>
            <a:r>
              <a:rPr b="1" lang="en-US" sz="2500"/>
              <a:t>Levi</a:t>
            </a:r>
            <a:endParaRPr b="1" sz="2500"/>
          </a:p>
          <a:p>
            <a:pPr indent="-374650" lvl="1" marL="914400" rtl="0" algn="l">
              <a:lnSpc>
                <a:spcPct val="100000"/>
              </a:lnSpc>
              <a:spcBef>
                <a:spcPts val="1000"/>
              </a:spcBef>
              <a:spcAft>
                <a:spcPts val="0"/>
              </a:spcAft>
              <a:buSzPts val="2300"/>
              <a:buChar char="•"/>
            </a:pPr>
            <a:r>
              <a:rPr lang="en-US" sz="2300"/>
              <a:t>Great learning experience</a:t>
            </a:r>
            <a:endParaRPr sz="2300"/>
          </a:p>
          <a:p>
            <a:pPr indent="-374650" lvl="1" marL="914400" rtl="0" algn="l">
              <a:lnSpc>
                <a:spcPct val="100000"/>
              </a:lnSpc>
              <a:spcBef>
                <a:spcPts val="1000"/>
              </a:spcBef>
              <a:spcAft>
                <a:spcPts val="0"/>
              </a:spcAft>
              <a:buSzPts val="2300"/>
              <a:buChar char="•"/>
            </a:pPr>
            <a:r>
              <a:rPr lang="en-US" sz="2300"/>
              <a:t>Fun team to work with</a:t>
            </a:r>
            <a:endParaRPr sz="2300"/>
          </a:p>
          <a:p>
            <a:pPr indent="0" lvl="0" marL="457200" rtl="0" algn="l">
              <a:lnSpc>
                <a:spcPct val="100000"/>
              </a:lnSpc>
              <a:spcBef>
                <a:spcPts val="1000"/>
              </a:spcBef>
              <a:spcAft>
                <a:spcPts val="0"/>
              </a:spcAft>
              <a:buNone/>
            </a:pPr>
            <a:r>
              <a:t/>
            </a:r>
            <a:endParaRPr sz="2500"/>
          </a:p>
          <a:p>
            <a:pPr indent="0" lvl="0" marL="457200" rtl="0" algn="l">
              <a:lnSpc>
                <a:spcPct val="100000"/>
              </a:lnSpc>
              <a:spcBef>
                <a:spcPts val="1000"/>
              </a:spcBef>
              <a:spcAft>
                <a:spcPts val="0"/>
              </a:spcAft>
              <a:buNone/>
            </a:pPr>
            <a:r>
              <a:rPr b="1" lang="en-US" sz="2500"/>
              <a:t>Kobe</a:t>
            </a:r>
            <a:endParaRPr b="1" sz="2500"/>
          </a:p>
          <a:p>
            <a:pPr indent="-374650" lvl="1" marL="914400" rtl="0" algn="l">
              <a:lnSpc>
                <a:spcPct val="100000"/>
              </a:lnSpc>
              <a:spcBef>
                <a:spcPts val="1000"/>
              </a:spcBef>
              <a:spcAft>
                <a:spcPts val="0"/>
              </a:spcAft>
              <a:buSzPts val="2300"/>
              <a:buChar char="•"/>
            </a:pPr>
            <a:r>
              <a:rPr lang="en-US" sz="2300"/>
              <a:t>Learning how to code in a group setting</a:t>
            </a:r>
            <a:endParaRPr sz="2300"/>
          </a:p>
          <a:p>
            <a:pPr indent="-374650" lvl="1" marL="914400" rtl="0" algn="l">
              <a:lnSpc>
                <a:spcPct val="100000"/>
              </a:lnSpc>
              <a:spcBef>
                <a:spcPts val="1000"/>
              </a:spcBef>
              <a:spcAft>
                <a:spcPts val="0"/>
              </a:spcAft>
              <a:buSzPts val="2300"/>
              <a:buChar char="•"/>
            </a:pPr>
            <a:r>
              <a:rPr lang="en-US" sz="2300"/>
              <a:t>Web development experience</a:t>
            </a:r>
            <a:endParaRPr sz="2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9"/>
          <p:cNvSpPr txBox="1"/>
          <p:nvPr>
            <p:ph type="title"/>
          </p:nvPr>
        </p:nvSpPr>
        <p:spPr>
          <a:xfrm>
            <a:off x="831850" y="170973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Questions?</a:t>
            </a:r>
            <a:endParaRPr/>
          </a:p>
        </p:txBody>
      </p:sp>
      <p:pic>
        <p:nvPicPr>
          <p:cNvPr id="260" name="Google Shape;260;p9"/>
          <p:cNvPicPr preferRelativeResize="0"/>
          <p:nvPr/>
        </p:nvPicPr>
        <p:blipFill rotWithShape="1">
          <a:blip r:embed="rId3">
            <a:alphaModFix/>
          </a:blip>
          <a:srcRect b="0" l="0" r="0" t="0"/>
          <a:stretch/>
        </p:blipFill>
        <p:spPr>
          <a:xfrm>
            <a:off x="7370423" y="5762856"/>
            <a:ext cx="4683370" cy="884799"/>
          </a:xfrm>
          <a:prstGeom prst="rect">
            <a:avLst/>
          </a:prstGeom>
          <a:noFill/>
          <a:ln>
            <a:noFill/>
          </a:ln>
        </p:spPr>
      </p:pic>
      <p:cxnSp>
        <p:nvCxnSpPr>
          <p:cNvPr id="261" name="Google Shape;261;p9"/>
          <p:cNvCxnSpPr/>
          <p:nvPr/>
        </p:nvCxnSpPr>
        <p:spPr>
          <a:xfrm rot="10800000">
            <a:off x="131842" y="5313343"/>
            <a:ext cx="11928300" cy="43500"/>
          </a:xfrm>
          <a:prstGeom prst="straightConnector1">
            <a:avLst/>
          </a:prstGeom>
          <a:noFill/>
          <a:ln cap="flat" cmpd="sng" w="76200">
            <a:solidFill>
              <a:srgbClr val="5E001D"/>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Applied Language Team</a:t>
            </a:r>
            <a:endParaRPr/>
          </a:p>
        </p:txBody>
      </p:sp>
      <p:pic>
        <p:nvPicPr>
          <p:cNvPr id="103" name="Google Shape;103;p3"/>
          <p:cNvPicPr preferRelativeResize="0"/>
          <p:nvPr/>
        </p:nvPicPr>
        <p:blipFill rotWithShape="1">
          <a:blip r:embed="rId3">
            <a:alphaModFix/>
          </a:blip>
          <a:srcRect b="0" l="0" r="0" t="0"/>
          <a:stretch/>
        </p:blipFill>
        <p:spPr>
          <a:xfrm>
            <a:off x="1357339" y="2112625"/>
            <a:ext cx="3174998" cy="2381250"/>
          </a:xfrm>
          <a:prstGeom prst="rect">
            <a:avLst/>
          </a:prstGeom>
          <a:noFill/>
          <a:ln>
            <a:noFill/>
          </a:ln>
        </p:spPr>
      </p:pic>
      <p:sp>
        <p:nvSpPr>
          <p:cNvPr id="104" name="Google Shape;104;p3"/>
          <p:cNvSpPr txBox="1"/>
          <p:nvPr/>
        </p:nvSpPr>
        <p:spPr>
          <a:xfrm>
            <a:off x="796225" y="1635613"/>
            <a:ext cx="4199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latin typeface="Calibri"/>
                <a:ea typeface="Calibri"/>
                <a:cs typeface="Calibri"/>
                <a:sym typeface="Calibri"/>
              </a:rPr>
              <a:t>Client</a:t>
            </a:r>
            <a:endParaRPr sz="1900">
              <a:latin typeface="Calibri"/>
              <a:ea typeface="Calibri"/>
              <a:cs typeface="Calibri"/>
              <a:sym typeface="Calibri"/>
            </a:endParaRPr>
          </a:p>
        </p:txBody>
      </p:sp>
      <p:sp>
        <p:nvSpPr>
          <p:cNvPr id="105" name="Google Shape;105;p3"/>
          <p:cNvSpPr txBox="1"/>
          <p:nvPr/>
        </p:nvSpPr>
        <p:spPr>
          <a:xfrm>
            <a:off x="6966725" y="1635613"/>
            <a:ext cx="4199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latin typeface="Calibri"/>
                <a:ea typeface="Calibri"/>
                <a:cs typeface="Calibri"/>
                <a:sym typeface="Calibri"/>
              </a:rPr>
              <a:t>Team</a:t>
            </a:r>
            <a:endParaRPr sz="1900">
              <a:latin typeface="Calibri"/>
              <a:ea typeface="Calibri"/>
              <a:cs typeface="Calibri"/>
              <a:sym typeface="Calibri"/>
            </a:endParaRPr>
          </a:p>
        </p:txBody>
      </p:sp>
      <p:sp>
        <p:nvSpPr>
          <p:cNvPr id="106" name="Google Shape;106;p3"/>
          <p:cNvSpPr txBox="1"/>
          <p:nvPr/>
        </p:nvSpPr>
        <p:spPr>
          <a:xfrm>
            <a:off x="699638" y="4747775"/>
            <a:ext cx="4490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Dr. Mizuki Miyashita - Linguistics Researcher</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Phonetics and phonology</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Second language acquisition</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Blackfoot</a:t>
            </a:r>
            <a:endParaRPr sz="1800">
              <a:latin typeface="Calibri"/>
              <a:ea typeface="Calibri"/>
              <a:cs typeface="Calibri"/>
              <a:sym typeface="Calibri"/>
            </a:endParaRPr>
          </a:p>
        </p:txBody>
      </p:sp>
      <p:pic>
        <p:nvPicPr>
          <p:cNvPr id="107" name="Google Shape;107;p3"/>
          <p:cNvPicPr preferRelativeResize="0"/>
          <p:nvPr/>
        </p:nvPicPr>
        <p:blipFill>
          <a:blip r:embed="rId4">
            <a:alphaModFix/>
          </a:blip>
          <a:stretch>
            <a:fillRect/>
          </a:stretch>
        </p:blipFill>
        <p:spPr>
          <a:xfrm>
            <a:off x="6642800" y="2251163"/>
            <a:ext cx="1809147" cy="1959350"/>
          </a:xfrm>
          <a:prstGeom prst="rect">
            <a:avLst/>
          </a:prstGeom>
          <a:noFill/>
          <a:ln>
            <a:noFill/>
          </a:ln>
        </p:spPr>
      </p:pic>
      <p:pic>
        <p:nvPicPr>
          <p:cNvPr id="108" name="Google Shape;108;p3"/>
          <p:cNvPicPr preferRelativeResize="0"/>
          <p:nvPr/>
        </p:nvPicPr>
        <p:blipFill rotWithShape="1">
          <a:blip r:embed="rId5">
            <a:alphaModFix/>
          </a:blip>
          <a:srcRect b="0" l="9472" r="4491" t="-999"/>
          <a:stretch/>
        </p:blipFill>
        <p:spPr>
          <a:xfrm rot="-5400000">
            <a:off x="9451800" y="2374388"/>
            <a:ext cx="1959350" cy="1720850"/>
          </a:xfrm>
          <a:prstGeom prst="rect">
            <a:avLst/>
          </a:prstGeom>
          <a:noFill/>
          <a:ln>
            <a:noFill/>
          </a:ln>
        </p:spPr>
      </p:pic>
      <p:pic>
        <p:nvPicPr>
          <p:cNvPr id="109" name="Google Shape;109;p3"/>
          <p:cNvPicPr preferRelativeResize="0"/>
          <p:nvPr/>
        </p:nvPicPr>
        <p:blipFill>
          <a:blip r:embed="rId6">
            <a:alphaModFix/>
          </a:blip>
          <a:stretch>
            <a:fillRect/>
          </a:stretch>
        </p:blipFill>
        <p:spPr>
          <a:xfrm>
            <a:off x="6883663" y="4606974"/>
            <a:ext cx="1474850" cy="2202875"/>
          </a:xfrm>
          <a:prstGeom prst="rect">
            <a:avLst/>
          </a:prstGeom>
          <a:noFill/>
          <a:ln>
            <a:noFill/>
          </a:ln>
        </p:spPr>
      </p:pic>
      <p:pic>
        <p:nvPicPr>
          <p:cNvPr id="110" name="Google Shape;110;p3"/>
          <p:cNvPicPr preferRelativeResize="0"/>
          <p:nvPr/>
        </p:nvPicPr>
        <p:blipFill>
          <a:blip r:embed="rId7">
            <a:alphaModFix/>
          </a:blip>
          <a:stretch>
            <a:fillRect/>
          </a:stretch>
        </p:blipFill>
        <p:spPr>
          <a:xfrm>
            <a:off x="9650149" y="4661851"/>
            <a:ext cx="1839900" cy="1992125"/>
          </a:xfrm>
          <a:prstGeom prst="rect">
            <a:avLst/>
          </a:prstGeom>
          <a:noFill/>
          <a:ln>
            <a:noFill/>
          </a:ln>
        </p:spPr>
      </p:pic>
      <p:sp>
        <p:nvSpPr>
          <p:cNvPr id="111" name="Google Shape;111;p3"/>
          <p:cNvSpPr txBox="1"/>
          <p:nvPr/>
        </p:nvSpPr>
        <p:spPr>
          <a:xfrm>
            <a:off x="6675425" y="1850975"/>
            <a:ext cx="174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David Gereau</a:t>
            </a:r>
            <a:endParaRPr>
              <a:latin typeface="Calibri"/>
              <a:ea typeface="Calibri"/>
              <a:cs typeface="Calibri"/>
              <a:sym typeface="Calibri"/>
            </a:endParaRPr>
          </a:p>
        </p:txBody>
      </p:sp>
      <p:sp>
        <p:nvSpPr>
          <p:cNvPr id="112" name="Google Shape;112;p3"/>
          <p:cNvSpPr txBox="1"/>
          <p:nvPr/>
        </p:nvSpPr>
        <p:spPr>
          <a:xfrm>
            <a:off x="9559525" y="1850975"/>
            <a:ext cx="174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Kobe Sagami</a:t>
            </a:r>
            <a:endParaRPr>
              <a:latin typeface="Calibri"/>
              <a:ea typeface="Calibri"/>
              <a:cs typeface="Calibri"/>
              <a:sym typeface="Calibri"/>
            </a:endParaRPr>
          </a:p>
        </p:txBody>
      </p:sp>
      <p:sp>
        <p:nvSpPr>
          <p:cNvPr id="113" name="Google Shape;113;p3"/>
          <p:cNvSpPr txBox="1"/>
          <p:nvPr/>
        </p:nvSpPr>
        <p:spPr>
          <a:xfrm>
            <a:off x="6749150" y="4214500"/>
            <a:ext cx="174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Linda Schimming</a:t>
            </a:r>
            <a:endParaRPr>
              <a:latin typeface="Calibri"/>
              <a:ea typeface="Calibri"/>
              <a:cs typeface="Calibri"/>
              <a:sym typeface="Calibri"/>
            </a:endParaRPr>
          </a:p>
        </p:txBody>
      </p:sp>
      <p:sp>
        <p:nvSpPr>
          <p:cNvPr id="114" name="Google Shape;114;p3"/>
          <p:cNvSpPr txBox="1"/>
          <p:nvPr/>
        </p:nvSpPr>
        <p:spPr>
          <a:xfrm>
            <a:off x="9698150" y="4214500"/>
            <a:ext cx="174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Levi Terry</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Applied Language Research</a:t>
            </a:r>
            <a:endParaRPr/>
          </a:p>
        </p:txBody>
      </p:sp>
      <p:sp>
        <p:nvSpPr>
          <p:cNvPr id="120" name="Google Shape;120;p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500"/>
              <a:t>Automate Dr. Miyashita’s existing in-person process:</a:t>
            </a:r>
            <a:endParaRPr sz="2500"/>
          </a:p>
          <a:p>
            <a:pPr indent="-387350" lvl="1" marL="914400" rtl="0" algn="l">
              <a:lnSpc>
                <a:spcPct val="150000"/>
              </a:lnSpc>
              <a:spcBef>
                <a:spcPts val="0"/>
              </a:spcBef>
              <a:spcAft>
                <a:spcPts val="0"/>
              </a:spcAft>
              <a:buSzPts val="2500"/>
              <a:buChar char="•"/>
            </a:pPr>
            <a:r>
              <a:rPr lang="en-US" sz="2500"/>
              <a:t>Gather audio recordings from language learners</a:t>
            </a:r>
            <a:endParaRPr sz="2500"/>
          </a:p>
          <a:p>
            <a:pPr indent="-387350" lvl="1" marL="914400" rtl="0" algn="l">
              <a:lnSpc>
                <a:spcPct val="150000"/>
              </a:lnSpc>
              <a:spcBef>
                <a:spcPts val="0"/>
              </a:spcBef>
              <a:spcAft>
                <a:spcPts val="0"/>
              </a:spcAft>
              <a:buSzPts val="2500"/>
              <a:buChar char="•"/>
            </a:pPr>
            <a:r>
              <a:rPr lang="en-US" sz="2500"/>
              <a:t>Send audio to native Blackfoot speakers for pronunciation feedback</a:t>
            </a:r>
            <a:endParaRPr sz="2500"/>
          </a:p>
          <a:p>
            <a:pPr indent="-387350" lvl="2" marL="1371600" rtl="0" algn="l">
              <a:lnSpc>
                <a:spcPct val="150000"/>
              </a:lnSpc>
              <a:spcBef>
                <a:spcPts val="0"/>
              </a:spcBef>
              <a:spcAft>
                <a:spcPts val="0"/>
              </a:spcAft>
              <a:buSzPts val="2500"/>
              <a:buChar char="•"/>
            </a:pPr>
            <a:r>
              <a:rPr lang="en-US" sz="2500"/>
              <a:t>Dr. Miyashita had to physically travel and meet with native speakers </a:t>
            </a:r>
            <a:endParaRPr sz="2500"/>
          </a:p>
          <a:p>
            <a:pPr indent="-387350" lvl="1" marL="914400" rtl="0" algn="l">
              <a:lnSpc>
                <a:spcPct val="150000"/>
              </a:lnSpc>
              <a:spcBef>
                <a:spcPts val="0"/>
              </a:spcBef>
              <a:spcAft>
                <a:spcPts val="0"/>
              </a:spcAft>
              <a:buSzPts val="2500"/>
              <a:buChar char="•"/>
            </a:pPr>
            <a:r>
              <a:rPr lang="en-US" sz="2500"/>
              <a:t>View feedback on audio for specific words for data generation</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d5c1e41f8a_2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a:t>
            </a:r>
            <a:endParaRPr/>
          </a:p>
        </p:txBody>
      </p:sp>
      <p:sp>
        <p:nvSpPr>
          <p:cNvPr id="126" name="Google Shape;126;gd5c1e41f8a_2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500"/>
              <a:t>First semester designing the website </a:t>
            </a:r>
            <a:endParaRPr sz="2500"/>
          </a:p>
          <a:p>
            <a:pPr indent="-387350" lvl="0" marL="457200" rtl="0" algn="l">
              <a:lnSpc>
                <a:spcPct val="150000"/>
              </a:lnSpc>
              <a:spcBef>
                <a:spcPts val="0"/>
              </a:spcBef>
              <a:spcAft>
                <a:spcPts val="0"/>
              </a:spcAft>
              <a:buSzPts val="2500"/>
              <a:buChar char="•"/>
            </a:pPr>
            <a:r>
              <a:rPr lang="en-US" sz="2500"/>
              <a:t>Analyze previous team’s work</a:t>
            </a:r>
            <a:endParaRPr sz="2500"/>
          </a:p>
          <a:p>
            <a:pPr indent="-387350" lvl="0" marL="457200" rtl="0" algn="l">
              <a:lnSpc>
                <a:spcPct val="150000"/>
              </a:lnSpc>
              <a:spcBef>
                <a:spcPts val="0"/>
              </a:spcBef>
              <a:spcAft>
                <a:spcPts val="0"/>
              </a:spcAft>
              <a:buSzPts val="2500"/>
              <a:buChar char="•"/>
            </a:pPr>
            <a:r>
              <a:rPr lang="en-US" sz="2500"/>
              <a:t>Requirements gathering</a:t>
            </a:r>
            <a:endParaRPr sz="2500"/>
          </a:p>
          <a:p>
            <a:pPr indent="-387350" lvl="0" marL="457200" rtl="0" algn="l">
              <a:lnSpc>
                <a:spcPct val="150000"/>
              </a:lnSpc>
              <a:spcBef>
                <a:spcPts val="0"/>
              </a:spcBef>
              <a:spcAft>
                <a:spcPts val="0"/>
              </a:spcAft>
              <a:buSzPts val="2500"/>
              <a:buChar char="•"/>
            </a:pPr>
            <a:r>
              <a:rPr lang="en-US" sz="2500"/>
              <a:t>Low-fidelity prototypes</a:t>
            </a:r>
            <a:endParaRPr sz="2500"/>
          </a:p>
          <a:p>
            <a:pPr indent="-387350" lvl="0" marL="457200" rtl="0" algn="l">
              <a:lnSpc>
                <a:spcPct val="150000"/>
              </a:lnSpc>
              <a:spcBef>
                <a:spcPts val="0"/>
              </a:spcBef>
              <a:spcAft>
                <a:spcPts val="0"/>
              </a:spcAft>
              <a:buSzPts val="2500"/>
              <a:buChar char="•"/>
            </a:pPr>
            <a:r>
              <a:rPr lang="en-US" sz="2500"/>
              <a:t>System modeling</a:t>
            </a:r>
            <a:endParaRPr sz="2500"/>
          </a:p>
          <a:p>
            <a:pPr indent="-387350" lvl="0" marL="457200" rtl="0" algn="l">
              <a:lnSpc>
                <a:spcPct val="150000"/>
              </a:lnSpc>
              <a:spcBef>
                <a:spcPts val="0"/>
              </a:spcBef>
              <a:spcAft>
                <a:spcPts val="0"/>
              </a:spcAft>
              <a:buSzPts val="2500"/>
              <a:buChar char="•"/>
            </a:pPr>
            <a:r>
              <a:rPr lang="en-US" sz="2500"/>
              <a:t>Implementation plan</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d5c1e41f8a_0_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a:t>
            </a:r>
            <a:endParaRPr/>
          </a:p>
        </p:txBody>
      </p:sp>
      <p:sp>
        <p:nvSpPr>
          <p:cNvPr id="132" name="Google Shape;132;gd5c1e41f8a_0_16"/>
          <p:cNvSpPr txBox="1"/>
          <p:nvPr>
            <p:ph idx="1" type="body"/>
          </p:nvPr>
        </p:nvSpPr>
        <p:spPr>
          <a:xfrm>
            <a:off x="838200" y="2140400"/>
            <a:ext cx="5939700" cy="45429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rPr lang="en-US" sz="2300"/>
              <a:t>Document outlining:</a:t>
            </a:r>
            <a:endParaRPr sz="2300"/>
          </a:p>
          <a:p>
            <a:pPr indent="-374650" lvl="0" marL="914400" rtl="0" algn="l">
              <a:lnSpc>
                <a:spcPct val="150000"/>
              </a:lnSpc>
              <a:spcBef>
                <a:spcPts val="0"/>
              </a:spcBef>
              <a:spcAft>
                <a:spcPts val="0"/>
              </a:spcAft>
              <a:buSzPts val="2300"/>
              <a:buChar char="•"/>
            </a:pPr>
            <a:r>
              <a:rPr lang="en-US" sz="2300"/>
              <a:t>User groups and tasks</a:t>
            </a:r>
            <a:endParaRPr sz="2300"/>
          </a:p>
          <a:p>
            <a:pPr indent="-374650" lvl="0" marL="914400" rtl="0" algn="l">
              <a:lnSpc>
                <a:spcPct val="150000"/>
              </a:lnSpc>
              <a:spcBef>
                <a:spcPts val="0"/>
              </a:spcBef>
              <a:spcAft>
                <a:spcPts val="0"/>
              </a:spcAft>
              <a:buSzPts val="2300"/>
              <a:buChar char="•"/>
            </a:pPr>
            <a:r>
              <a:rPr lang="en-US" sz="2300"/>
              <a:t>When, where, how system is used</a:t>
            </a:r>
            <a:endParaRPr sz="2300"/>
          </a:p>
          <a:p>
            <a:pPr indent="-374650" lvl="0" marL="914400" rtl="0" algn="l">
              <a:lnSpc>
                <a:spcPct val="150000"/>
              </a:lnSpc>
              <a:spcBef>
                <a:spcPts val="0"/>
              </a:spcBef>
              <a:spcAft>
                <a:spcPts val="0"/>
              </a:spcAft>
              <a:buSzPts val="2300"/>
              <a:buChar char="•"/>
            </a:pPr>
            <a:r>
              <a:rPr lang="en-US" sz="2300"/>
              <a:t>Functional and non-functional requirements</a:t>
            </a:r>
            <a:endParaRPr sz="2300"/>
          </a:p>
          <a:p>
            <a:pPr indent="-355600" lvl="1" marL="1828800" rtl="0" algn="l">
              <a:lnSpc>
                <a:spcPct val="150000"/>
              </a:lnSpc>
              <a:spcBef>
                <a:spcPts val="0"/>
              </a:spcBef>
              <a:spcAft>
                <a:spcPts val="0"/>
              </a:spcAft>
              <a:buSzPts val="2000"/>
              <a:buChar char="•"/>
            </a:pPr>
            <a:r>
              <a:rPr lang="en-US" sz="2000"/>
              <a:t>Software</a:t>
            </a:r>
            <a:endParaRPr sz="2000"/>
          </a:p>
          <a:p>
            <a:pPr indent="-355600" lvl="1" marL="1828800" rtl="0" algn="l">
              <a:lnSpc>
                <a:spcPct val="150000"/>
              </a:lnSpc>
              <a:spcBef>
                <a:spcPts val="0"/>
              </a:spcBef>
              <a:spcAft>
                <a:spcPts val="0"/>
              </a:spcAft>
              <a:buSzPts val="2000"/>
              <a:buChar char="•"/>
            </a:pPr>
            <a:r>
              <a:rPr lang="en-US" sz="2000"/>
              <a:t>Hardware</a:t>
            </a:r>
            <a:endParaRPr sz="2000"/>
          </a:p>
          <a:p>
            <a:pPr indent="-355600" lvl="1" marL="1828800" rtl="0" algn="l">
              <a:lnSpc>
                <a:spcPct val="150000"/>
              </a:lnSpc>
              <a:spcBef>
                <a:spcPts val="0"/>
              </a:spcBef>
              <a:spcAft>
                <a:spcPts val="0"/>
              </a:spcAft>
              <a:buSzPts val="2000"/>
              <a:buChar char="•"/>
            </a:pPr>
            <a:r>
              <a:rPr lang="en-US" sz="2000"/>
              <a:t>Database</a:t>
            </a:r>
            <a:endParaRPr sz="2000"/>
          </a:p>
          <a:p>
            <a:pPr indent="-355600" lvl="1" marL="1828800" rtl="0" algn="l">
              <a:lnSpc>
                <a:spcPct val="150000"/>
              </a:lnSpc>
              <a:spcBef>
                <a:spcPts val="0"/>
              </a:spcBef>
              <a:spcAft>
                <a:spcPts val="0"/>
              </a:spcAft>
              <a:buSzPts val="2000"/>
              <a:buChar char="•"/>
            </a:pPr>
            <a:r>
              <a:rPr lang="en-US" sz="2000"/>
              <a:t>User</a:t>
            </a:r>
            <a:endParaRPr sz="2000"/>
          </a:p>
        </p:txBody>
      </p:sp>
      <p:sp>
        <p:nvSpPr>
          <p:cNvPr id="133" name="Google Shape;133;gd5c1e41f8a_0_16"/>
          <p:cNvSpPr txBox="1"/>
          <p:nvPr/>
        </p:nvSpPr>
        <p:spPr>
          <a:xfrm>
            <a:off x="3992550" y="1571000"/>
            <a:ext cx="4206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latin typeface="Calibri"/>
                <a:ea typeface="Calibri"/>
                <a:cs typeface="Calibri"/>
                <a:sym typeface="Calibri"/>
              </a:rPr>
              <a:t>Requirements Specification</a:t>
            </a:r>
            <a:endParaRPr sz="2500">
              <a:latin typeface="Calibri"/>
              <a:ea typeface="Calibri"/>
              <a:cs typeface="Calibri"/>
              <a:sym typeface="Calibri"/>
            </a:endParaRPr>
          </a:p>
        </p:txBody>
      </p:sp>
      <p:pic>
        <p:nvPicPr>
          <p:cNvPr id="134" name="Google Shape;134;gd5c1e41f8a_0_16"/>
          <p:cNvPicPr preferRelativeResize="0"/>
          <p:nvPr/>
        </p:nvPicPr>
        <p:blipFill rotWithShape="1">
          <a:blip r:embed="rId3">
            <a:alphaModFix/>
          </a:blip>
          <a:srcRect b="1980" l="0" r="0" t="0"/>
          <a:stretch/>
        </p:blipFill>
        <p:spPr>
          <a:xfrm>
            <a:off x="6777900" y="4724875"/>
            <a:ext cx="5109300" cy="1783025"/>
          </a:xfrm>
          <a:prstGeom prst="rect">
            <a:avLst/>
          </a:prstGeom>
          <a:noFill/>
          <a:ln>
            <a:noFill/>
          </a:ln>
        </p:spPr>
      </p:pic>
      <p:pic>
        <p:nvPicPr>
          <p:cNvPr id="135" name="Google Shape;135;gd5c1e41f8a_0_16"/>
          <p:cNvPicPr preferRelativeResize="0"/>
          <p:nvPr/>
        </p:nvPicPr>
        <p:blipFill rotWithShape="1">
          <a:blip r:embed="rId4">
            <a:alphaModFix/>
          </a:blip>
          <a:srcRect b="3956" l="0" r="0" t="0"/>
          <a:stretch/>
        </p:blipFill>
        <p:spPr>
          <a:xfrm>
            <a:off x="6777900" y="2314725"/>
            <a:ext cx="5109300" cy="195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d5c1e41f8a_0_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a:t>
            </a:r>
            <a:endParaRPr/>
          </a:p>
        </p:txBody>
      </p:sp>
      <p:sp>
        <p:nvSpPr>
          <p:cNvPr id="141" name="Google Shape;141;gd5c1e41f8a_0_21"/>
          <p:cNvSpPr txBox="1"/>
          <p:nvPr>
            <p:ph idx="1" type="body"/>
          </p:nvPr>
        </p:nvSpPr>
        <p:spPr>
          <a:xfrm>
            <a:off x="838200" y="2140400"/>
            <a:ext cx="10515600" cy="4036500"/>
          </a:xfrm>
          <a:prstGeom prst="rect">
            <a:avLst/>
          </a:prstGeom>
          <a:noFill/>
          <a:ln>
            <a:noFill/>
          </a:ln>
        </p:spPr>
        <p:txBody>
          <a:bodyPr anchorCtr="0" anchor="t" bIns="45700" lIns="91425" spcFirstLastPara="1" rIns="91425" wrap="square" tIns="45700">
            <a:noAutofit/>
          </a:bodyPr>
          <a:lstStyle/>
          <a:p>
            <a:pPr indent="-387350" lvl="0" marL="457200" rtl="0" algn="l">
              <a:lnSpc>
                <a:spcPct val="115000"/>
              </a:lnSpc>
              <a:spcBef>
                <a:spcPts val="1200"/>
              </a:spcBef>
              <a:spcAft>
                <a:spcPts val="0"/>
              </a:spcAft>
              <a:buSzPts val="2500"/>
              <a:buChar char="•"/>
            </a:pPr>
            <a:r>
              <a:rPr lang="en-US" sz="2500"/>
              <a:t>Cheaper to create than final product</a:t>
            </a:r>
            <a:endParaRPr sz="2500"/>
          </a:p>
          <a:p>
            <a:pPr indent="-387350" lvl="0" marL="457200" rtl="0" algn="l">
              <a:lnSpc>
                <a:spcPct val="115000"/>
              </a:lnSpc>
              <a:spcBef>
                <a:spcPts val="0"/>
              </a:spcBef>
              <a:spcAft>
                <a:spcPts val="0"/>
              </a:spcAft>
              <a:buSzPts val="2500"/>
              <a:buChar char="•"/>
            </a:pPr>
            <a:r>
              <a:rPr lang="en-US" sz="2500"/>
              <a:t>Identify conflicts early</a:t>
            </a:r>
            <a:endParaRPr sz="2500"/>
          </a:p>
          <a:p>
            <a:pPr indent="-387350" lvl="0" marL="457200" rtl="0" algn="l">
              <a:lnSpc>
                <a:spcPct val="115000"/>
              </a:lnSpc>
              <a:spcBef>
                <a:spcPts val="0"/>
              </a:spcBef>
              <a:spcAft>
                <a:spcPts val="0"/>
              </a:spcAft>
              <a:buSzPts val="2500"/>
              <a:buChar char="•"/>
            </a:pPr>
            <a:r>
              <a:rPr lang="en-US" sz="2500"/>
              <a:t>Storyboards</a:t>
            </a:r>
            <a:endParaRPr sz="2500"/>
          </a:p>
        </p:txBody>
      </p:sp>
      <p:pic>
        <p:nvPicPr>
          <p:cNvPr id="142" name="Google Shape;142;gd5c1e41f8a_0_21"/>
          <p:cNvPicPr preferRelativeResize="0"/>
          <p:nvPr/>
        </p:nvPicPr>
        <p:blipFill>
          <a:blip r:embed="rId3">
            <a:alphaModFix/>
          </a:blip>
          <a:stretch>
            <a:fillRect/>
          </a:stretch>
        </p:blipFill>
        <p:spPr>
          <a:xfrm>
            <a:off x="8093734" y="3706875"/>
            <a:ext cx="4007592" cy="2908025"/>
          </a:xfrm>
          <a:prstGeom prst="rect">
            <a:avLst/>
          </a:prstGeom>
          <a:noFill/>
          <a:ln cap="flat" cmpd="sng" w="19050">
            <a:solidFill>
              <a:srgbClr val="000000"/>
            </a:solidFill>
            <a:prstDash val="solid"/>
            <a:round/>
            <a:headEnd len="sm" w="sm" type="none"/>
            <a:tailEnd len="sm" w="sm" type="none"/>
          </a:ln>
        </p:spPr>
      </p:pic>
      <p:sp>
        <p:nvSpPr>
          <p:cNvPr id="143" name="Google Shape;143;gd5c1e41f8a_0_21"/>
          <p:cNvSpPr txBox="1"/>
          <p:nvPr/>
        </p:nvSpPr>
        <p:spPr>
          <a:xfrm>
            <a:off x="4676213" y="3214275"/>
            <a:ext cx="277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Early design prototypes</a:t>
            </a:r>
            <a:endParaRPr sz="2000">
              <a:latin typeface="Calibri"/>
              <a:ea typeface="Calibri"/>
              <a:cs typeface="Calibri"/>
              <a:sym typeface="Calibri"/>
            </a:endParaRPr>
          </a:p>
        </p:txBody>
      </p:sp>
      <p:pic>
        <p:nvPicPr>
          <p:cNvPr id="144" name="Google Shape;144;gd5c1e41f8a_0_21"/>
          <p:cNvPicPr preferRelativeResize="0"/>
          <p:nvPr/>
        </p:nvPicPr>
        <p:blipFill>
          <a:blip r:embed="rId4">
            <a:alphaModFix/>
          </a:blip>
          <a:stretch>
            <a:fillRect/>
          </a:stretch>
        </p:blipFill>
        <p:spPr>
          <a:xfrm>
            <a:off x="4184125" y="3706876"/>
            <a:ext cx="3754387" cy="2908024"/>
          </a:xfrm>
          <a:prstGeom prst="rect">
            <a:avLst/>
          </a:prstGeom>
          <a:noFill/>
          <a:ln cap="flat" cmpd="sng" w="19050">
            <a:solidFill>
              <a:srgbClr val="000000"/>
            </a:solidFill>
            <a:prstDash val="solid"/>
            <a:round/>
            <a:headEnd len="sm" w="sm" type="none"/>
            <a:tailEnd len="sm" w="sm" type="none"/>
          </a:ln>
        </p:spPr>
      </p:pic>
      <p:pic>
        <p:nvPicPr>
          <p:cNvPr id="145" name="Google Shape;145;gd5c1e41f8a_0_21"/>
          <p:cNvPicPr preferRelativeResize="0"/>
          <p:nvPr/>
        </p:nvPicPr>
        <p:blipFill>
          <a:blip r:embed="rId5">
            <a:alphaModFix/>
          </a:blip>
          <a:stretch>
            <a:fillRect/>
          </a:stretch>
        </p:blipFill>
        <p:spPr>
          <a:xfrm>
            <a:off x="130975" y="3706875"/>
            <a:ext cx="3729744" cy="2908024"/>
          </a:xfrm>
          <a:prstGeom prst="rect">
            <a:avLst/>
          </a:prstGeom>
          <a:noFill/>
          <a:ln cap="flat" cmpd="sng" w="19050">
            <a:solidFill>
              <a:srgbClr val="000000"/>
            </a:solidFill>
            <a:prstDash val="solid"/>
            <a:round/>
            <a:headEnd len="sm" w="sm" type="none"/>
            <a:tailEnd len="sm" w="sm" type="none"/>
          </a:ln>
        </p:spPr>
      </p:pic>
      <p:sp>
        <p:nvSpPr>
          <p:cNvPr id="146" name="Google Shape;146;gd5c1e41f8a_0_21"/>
          <p:cNvSpPr txBox="1"/>
          <p:nvPr/>
        </p:nvSpPr>
        <p:spPr>
          <a:xfrm>
            <a:off x="3992550" y="1571000"/>
            <a:ext cx="4206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latin typeface="Calibri"/>
                <a:ea typeface="Calibri"/>
                <a:cs typeface="Calibri"/>
                <a:sym typeface="Calibri"/>
              </a:rPr>
              <a:t>Low-Fidelity Prototypes</a:t>
            </a:r>
            <a:endParaRPr sz="25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d5c1e41f8a_0_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a:t>
            </a:r>
            <a:endParaRPr/>
          </a:p>
        </p:txBody>
      </p:sp>
      <p:sp>
        <p:nvSpPr>
          <p:cNvPr id="152" name="Google Shape;152;gd5c1e41f8a_0_26"/>
          <p:cNvSpPr txBox="1"/>
          <p:nvPr>
            <p:ph idx="1" type="body"/>
          </p:nvPr>
        </p:nvSpPr>
        <p:spPr>
          <a:xfrm>
            <a:off x="838200" y="2140400"/>
            <a:ext cx="11192100" cy="4036500"/>
          </a:xfrm>
          <a:prstGeom prst="rect">
            <a:avLst/>
          </a:prstGeom>
          <a:noFill/>
          <a:ln>
            <a:noFill/>
          </a:ln>
        </p:spPr>
        <p:txBody>
          <a:bodyPr anchorCtr="0" anchor="t" bIns="45700" lIns="91425" spcFirstLastPara="1" rIns="91425" wrap="square" tIns="45700">
            <a:noAutofit/>
          </a:bodyPr>
          <a:lstStyle/>
          <a:p>
            <a:pPr indent="-387350" lvl="0" marL="457200" rtl="0" algn="l">
              <a:lnSpc>
                <a:spcPct val="150000"/>
              </a:lnSpc>
              <a:spcBef>
                <a:spcPts val="0"/>
              </a:spcBef>
              <a:spcAft>
                <a:spcPts val="0"/>
              </a:spcAft>
              <a:buSzPts val="2500"/>
              <a:buChar char="•"/>
            </a:pPr>
            <a:r>
              <a:rPr lang="en-US" sz="2500"/>
              <a:t>Swimlane</a:t>
            </a:r>
            <a:endParaRPr sz="2500"/>
          </a:p>
          <a:p>
            <a:pPr indent="-355600" lvl="1" marL="914400" rtl="0" algn="l">
              <a:lnSpc>
                <a:spcPct val="150000"/>
              </a:lnSpc>
              <a:spcBef>
                <a:spcPts val="0"/>
              </a:spcBef>
              <a:spcAft>
                <a:spcPts val="0"/>
              </a:spcAft>
              <a:buSzPts val="2000"/>
              <a:buChar char="•"/>
            </a:pPr>
            <a:r>
              <a:rPr lang="en-US" sz="2000"/>
              <a:t>The</a:t>
            </a:r>
            <a:r>
              <a:rPr lang="en-US" sz="2000"/>
              <a:t> swimlane diagram represented the process of </a:t>
            </a:r>
            <a:endParaRPr sz="2000"/>
          </a:p>
          <a:p>
            <a:pPr indent="0" lvl="0" marL="914400" rtl="0" algn="l">
              <a:lnSpc>
                <a:spcPct val="150000"/>
              </a:lnSpc>
              <a:spcBef>
                <a:spcPts val="0"/>
              </a:spcBef>
              <a:spcAft>
                <a:spcPts val="0"/>
              </a:spcAft>
              <a:buNone/>
            </a:pPr>
            <a:r>
              <a:rPr lang="en-US" sz="2000"/>
              <a:t>uploading and rating an audio file. Which is a vital part </a:t>
            </a:r>
            <a:endParaRPr sz="2000"/>
          </a:p>
          <a:p>
            <a:pPr indent="0" lvl="0" marL="914400" rtl="0" algn="l">
              <a:lnSpc>
                <a:spcPct val="150000"/>
              </a:lnSpc>
              <a:spcBef>
                <a:spcPts val="0"/>
              </a:spcBef>
              <a:spcAft>
                <a:spcPts val="0"/>
              </a:spcAft>
              <a:buNone/>
            </a:pPr>
            <a:r>
              <a:rPr lang="en-US" sz="2000"/>
              <a:t>of our project.</a:t>
            </a:r>
            <a:endParaRPr sz="2500"/>
          </a:p>
          <a:p>
            <a:pPr indent="-387350" lvl="0" marL="457200" rtl="0" algn="l">
              <a:lnSpc>
                <a:spcPct val="150000"/>
              </a:lnSpc>
              <a:spcBef>
                <a:spcPts val="0"/>
              </a:spcBef>
              <a:spcAft>
                <a:spcPts val="0"/>
              </a:spcAft>
              <a:buSzPts val="2500"/>
              <a:buChar char="•"/>
            </a:pPr>
            <a:r>
              <a:rPr lang="en-US" sz="2500"/>
              <a:t>Data Flow Diagram</a:t>
            </a:r>
            <a:endParaRPr sz="2500"/>
          </a:p>
          <a:p>
            <a:pPr indent="-387350" lvl="1" marL="914400" rtl="0" algn="l">
              <a:lnSpc>
                <a:spcPct val="150000"/>
              </a:lnSpc>
              <a:spcBef>
                <a:spcPts val="0"/>
              </a:spcBef>
              <a:spcAft>
                <a:spcPts val="0"/>
              </a:spcAft>
              <a:buSzPts val="2500"/>
              <a:buChar char="•"/>
            </a:pPr>
            <a:r>
              <a:rPr lang="en-US" sz="2000"/>
              <a:t>This diagram represents how data flows through our entire system. This was helpful to our understanding of the data.</a:t>
            </a:r>
            <a:endParaRPr sz="2500"/>
          </a:p>
          <a:p>
            <a:pPr indent="-387350" lvl="0" marL="457200" rtl="0" algn="l">
              <a:lnSpc>
                <a:spcPct val="150000"/>
              </a:lnSpc>
              <a:spcBef>
                <a:spcPts val="0"/>
              </a:spcBef>
              <a:spcAft>
                <a:spcPts val="0"/>
              </a:spcAft>
              <a:buSzPts val="2500"/>
              <a:buChar char="•"/>
            </a:pPr>
            <a:r>
              <a:rPr lang="en-US" sz="2500"/>
              <a:t>Entity Relationship Diagram</a:t>
            </a:r>
            <a:endParaRPr sz="2500"/>
          </a:p>
          <a:p>
            <a:pPr indent="-355600" lvl="1" marL="914400" rtl="0" algn="l">
              <a:lnSpc>
                <a:spcPct val="150000"/>
              </a:lnSpc>
              <a:spcBef>
                <a:spcPts val="0"/>
              </a:spcBef>
              <a:spcAft>
                <a:spcPts val="0"/>
              </a:spcAft>
              <a:buSzPts val="2000"/>
              <a:buChar char="•"/>
            </a:pPr>
            <a:r>
              <a:rPr lang="en-US" sz="2000"/>
              <a:t>This diagram was chosen to help represent our system because data storage is heavily utilized</a:t>
            </a:r>
            <a:endParaRPr sz="2000"/>
          </a:p>
          <a:p>
            <a:pPr indent="0" lvl="0" marL="914400" rtl="0" algn="l">
              <a:lnSpc>
                <a:spcPct val="150000"/>
              </a:lnSpc>
              <a:spcBef>
                <a:spcPts val="0"/>
              </a:spcBef>
              <a:spcAft>
                <a:spcPts val="0"/>
              </a:spcAft>
              <a:buNone/>
            </a:pPr>
            <a:r>
              <a:t/>
            </a:r>
            <a:endParaRPr sz="2000"/>
          </a:p>
          <a:p>
            <a:pPr indent="0" lvl="0" marL="0" rtl="0" algn="l">
              <a:lnSpc>
                <a:spcPct val="150000"/>
              </a:lnSpc>
              <a:spcBef>
                <a:spcPts val="0"/>
              </a:spcBef>
              <a:spcAft>
                <a:spcPts val="0"/>
              </a:spcAft>
              <a:buNone/>
            </a:pPr>
            <a:r>
              <a:t/>
            </a:r>
            <a:endParaRPr sz="2000"/>
          </a:p>
          <a:p>
            <a:pPr indent="0" lvl="0" marL="914400" rtl="0" algn="l">
              <a:lnSpc>
                <a:spcPct val="150000"/>
              </a:lnSpc>
              <a:spcBef>
                <a:spcPts val="0"/>
              </a:spcBef>
              <a:spcAft>
                <a:spcPts val="0"/>
              </a:spcAft>
              <a:buNone/>
            </a:pPr>
            <a:r>
              <a:t/>
            </a:r>
            <a:endParaRPr sz="2500"/>
          </a:p>
          <a:p>
            <a:pPr indent="0" lvl="0" marL="0" rtl="0" algn="l">
              <a:lnSpc>
                <a:spcPct val="150000"/>
              </a:lnSpc>
              <a:spcBef>
                <a:spcPts val="0"/>
              </a:spcBef>
              <a:spcAft>
                <a:spcPts val="0"/>
              </a:spcAft>
              <a:buNone/>
            </a:pPr>
            <a:r>
              <a:t/>
            </a:r>
            <a:endParaRPr sz="2500"/>
          </a:p>
          <a:p>
            <a:pPr indent="0" lvl="0" marL="0" rtl="0" algn="l">
              <a:lnSpc>
                <a:spcPct val="150000"/>
              </a:lnSpc>
              <a:spcBef>
                <a:spcPts val="0"/>
              </a:spcBef>
              <a:spcAft>
                <a:spcPts val="0"/>
              </a:spcAft>
              <a:buNone/>
            </a:pPr>
            <a:r>
              <a:t/>
            </a:r>
            <a:endParaRPr sz="2500"/>
          </a:p>
        </p:txBody>
      </p:sp>
      <p:sp>
        <p:nvSpPr>
          <p:cNvPr id="153" name="Google Shape;153;gd5c1e41f8a_0_26"/>
          <p:cNvSpPr txBox="1"/>
          <p:nvPr/>
        </p:nvSpPr>
        <p:spPr>
          <a:xfrm>
            <a:off x="3992550" y="1571000"/>
            <a:ext cx="4206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latin typeface="Calibri"/>
                <a:ea typeface="Calibri"/>
                <a:cs typeface="Calibri"/>
                <a:sym typeface="Calibri"/>
              </a:rPr>
              <a:t>System Modeling</a:t>
            </a:r>
            <a:endParaRPr sz="2500">
              <a:latin typeface="Calibri"/>
              <a:ea typeface="Calibri"/>
              <a:cs typeface="Calibri"/>
              <a:sym typeface="Calibri"/>
            </a:endParaRPr>
          </a:p>
        </p:txBody>
      </p:sp>
      <p:pic>
        <p:nvPicPr>
          <p:cNvPr id="154" name="Google Shape;154;gd5c1e41f8a_0_26"/>
          <p:cNvPicPr preferRelativeResize="0"/>
          <p:nvPr/>
        </p:nvPicPr>
        <p:blipFill rotWithShape="1">
          <a:blip r:embed="rId3">
            <a:alphaModFix/>
          </a:blip>
          <a:srcRect b="8749" l="6282" r="6829" t="5889"/>
          <a:stretch/>
        </p:blipFill>
        <p:spPr>
          <a:xfrm>
            <a:off x="7738800" y="1690825"/>
            <a:ext cx="4206901" cy="29699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160" name="Google Shape;160;p8"/>
          <p:cNvSpPr txBox="1"/>
          <p:nvPr>
            <p:ph idx="1" type="body"/>
          </p:nvPr>
        </p:nvSpPr>
        <p:spPr>
          <a:xfrm>
            <a:off x="990600" y="1978025"/>
            <a:ext cx="5181600" cy="43512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1000"/>
              </a:spcBef>
              <a:spcAft>
                <a:spcPts val="0"/>
              </a:spcAft>
              <a:buNone/>
            </a:pPr>
            <a:r>
              <a:rPr lang="en-US" sz="2500"/>
              <a:t>The Technology Stack</a:t>
            </a:r>
            <a:endParaRPr sz="2500"/>
          </a:p>
          <a:p>
            <a:pPr indent="-387350" lvl="0" marL="457200" rtl="0" algn="l">
              <a:lnSpc>
                <a:spcPct val="100000"/>
              </a:lnSpc>
              <a:spcBef>
                <a:spcPts val="1000"/>
              </a:spcBef>
              <a:spcAft>
                <a:spcPts val="0"/>
              </a:spcAft>
              <a:buSzPts val="2500"/>
              <a:buChar char="•"/>
            </a:pPr>
            <a:r>
              <a:rPr lang="en-US" sz="2500"/>
              <a:t>HTML/CSS</a:t>
            </a:r>
            <a:endParaRPr sz="2500"/>
          </a:p>
          <a:p>
            <a:pPr indent="-387350" lvl="0" marL="457200" rtl="0" algn="l">
              <a:lnSpc>
                <a:spcPct val="100000"/>
              </a:lnSpc>
              <a:spcBef>
                <a:spcPts val="1000"/>
              </a:spcBef>
              <a:spcAft>
                <a:spcPts val="0"/>
              </a:spcAft>
              <a:buSzPts val="2500"/>
              <a:buChar char="•"/>
            </a:pPr>
            <a:r>
              <a:rPr lang="en-US" sz="2500"/>
              <a:t>Javascript</a:t>
            </a:r>
            <a:endParaRPr sz="2500"/>
          </a:p>
          <a:p>
            <a:pPr indent="-387350" lvl="0" marL="457200" rtl="0" algn="l">
              <a:lnSpc>
                <a:spcPct val="100000"/>
              </a:lnSpc>
              <a:spcBef>
                <a:spcPts val="1000"/>
              </a:spcBef>
              <a:spcAft>
                <a:spcPts val="0"/>
              </a:spcAft>
              <a:buSzPts val="2500"/>
              <a:buChar char="•"/>
            </a:pPr>
            <a:r>
              <a:rPr lang="en-US" sz="2500"/>
              <a:t>Django (Server)</a:t>
            </a:r>
            <a:endParaRPr sz="2500"/>
          </a:p>
          <a:p>
            <a:pPr indent="-387350" lvl="0" marL="457200" rtl="0" algn="l">
              <a:lnSpc>
                <a:spcPct val="100000"/>
              </a:lnSpc>
              <a:spcBef>
                <a:spcPts val="1000"/>
              </a:spcBef>
              <a:spcAft>
                <a:spcPts val="0"/>
              </a:spcAft>
              <a:buSzPts val="2500"/>
              <a:buChar char="•"/>
            </a:pPr>
            <a:r>
              <a:rPr lang="en-US" sz="2500"/>
              <a:t>SQLite (Database)</a:t>
            </a:r>
            <a:endParaRPr sz="2500"/>
          </a:p>
          <a:p>
            <a:pPr indent="0" lvl="0" marL="0" rtl="0" algn="l">
              <a:lnSpc>
                <a:spcPct val="100000"/>
              </a:lnSpc>
              <a:spcBef>
                <a:spcPts val="1000"/>
              </a:spcBef>
              <a:spcAft>
                <a:spcPts val="0"/>
              </a:spcAft>
              <a:buNone/>
            </a:pPr>
            <a:r>
              <a:t/>
            </a:r>
            <a:endParaRPr sz="2500"/>
          </a:p>
        </p:txBody>
      </p:sp>
      <p:sp>
        <p:nvSpPr>
          <p:cNvPr id="161" name="Google Shape;161;p8"/>
          <p:cNvSpPr txBox="1"/>
          <p:nvPr>
            <p:ph idx="4294967295" type="body"/>
          </p:nvPr>
        </p:nvSpPr>
        <p:spPr>
          <a:xfrm>
            <a:off x="6324600" y="1978025"/>
            <a:ext cx="5181600" cy="4351200"/>
          </a:xfrm>
          <a:prstGeom prst="rect">
            <a:avLst/>
          </a:prstGeom>
        </p:spPr>
        <p:txBody>
          <a:bodyPr anchorCtr="0" anchor="t" bIns="45700" lIns="91425" spcFirstLastPara="1" rIns="91425" wrap="square" tIns="45700">
            <a:noAutofit/>
          </a:bodyPr>
          <a:lstStyle/>
          <a:p>
            <a:pPr indent="0" lvl="0" marL="0" rtl="0" algn="ctr">
              <a:lnSpc>
                <a:spcPct val="150000"/>
              </a:lnSpc>
              <a:spcBef>
                <a:spcPts val="1000"/>
              </a:spcBef>
              <a:spcAft>
                <a:spcPts val="0"/>
              </a:spcAft>
              <a:buNone/>
            </a:pPr>
            <a:r>
              <a:rPr lang="en-US" sz="2500"/>
              <a:t>Technology Thoughts and Challenges</a:t>
            </a:r>
            <a:endParaRPr sz="2500"/>
          </a:p>
          <a:p>
            <a:pPr indent="-387350" lvl="0" marL="457200" rtl="0" algn="l">
              <a:lnSpc>
                <a:spcPct val="100000"/>
              </a:lnSpc>
              <a:spcBef>
                <a:spcPts val="1000"/>
              </a:spcBef>
              <a:spcAft>
                <a:spcPts val="0"/>
              </a:spcAft>
              <a:buSzPts val="2500"/>
              <a:buChar char="•"/>
            </a:pPr>
            <a:r>
              <a:rPr lang="en-US" sz="2500"/>
              <a:t>Django ease of use</a:t>
            </a:r>
            <a:endParaRPr sz="2500"/>
          </a:p>
          <a:p>
            <a:pPr indent="-374650" lvl="1" marL="914400" rtl="0" algn="l">
              <a:lnSpc>
                <a:spcPct val="100000"/>
              </a:lnSpc>
              <a:spcBef>
                <a:spcPts val="0"/>
              </a:spcBef>
              <a:spcAft>
                <a:spcPts val="0"/>
              </a:spcAft>
              <a:buSzPts val="2300"/>
              <a:buChar char="•"/>
            </a:pPr>
            <a:r>
              <a:rPr lang="en-US" sz="2300"/>
              <a:t>Dynamic HTML/Javascript</a:t>
            </a:r>
            <a:endParaRPr sz="2300"/>
          </a:p>
          <a:p>
            <a:pPr indent="-387350" lvl="1" marL="914400" rtl="0" algn="l">
              <a:lnSpc>
                <a:spcPct val="100000"/>
              </a:lnSpc>
              <a:spcBef>
                <a:spcPts val="0"/>
              </a:spcBef>
              <a:spcAft>
                <a:spcPts val="0"/>
              </a:spcAft>
              <a:buSzPts val="2500"/>
              <a:buChar char="•"/>
            </a:pPr>
            <a:r>
              <a:rPr lang="en-US" sz="2300"/>
              <a:t>No SQL queries needed</a:t>
            </a:r>
            <a:br>
              <a:rPr lang="en-US" sz="2500"/>
            </a:br>
            <a:endParaRPr sz="2500"/>
          </a:p>
          <a:p>
            <a:pPr indent="-387350" lvl="0" marL="457200" rtl="0" algn="l">
              <a:lnSpc>
                <a:spcPct val="100000"/>
              </a:lnSpc>
              <a:spcBef>
                <a:spcPts val="0"/>
              </a:spcBef>
              <a:spcAft>
                <a:spcPts val="0"/>
              </a:spcAft>
              <a:buSzPts val="2500"/>
              <a:buChar char="•"/>
            </a:pPr>
            <a:r>
              <a:rPr lang="en-US" sz="2500"/>
              <a:t>SQLite difficult to maintain remotely</a:t>
            </a:r>
            <a:endParaRPr sz="2500"/>
          </a:p>
        </p:txBody>
      </p:sp>
      <p:cxnSp>
        <p:nvCxnSpPr>
          <p:cNvPr id="162" name="Google Shape;162;p8"/>
          <p:cNvCxnSpPr/>
          <p:nvPr/>
        </p:nvCxnSpPr>
        <p:spPr>
          <a:xfrm>
            <a:off x="1745700" y="2441975"/>
            <a:ext cx="3671400" cy="0"/>
          </a:xfrm>
          <a:prstGeom prst="straightConnector1">
            <a:avLst/>
          </a:prstGeom>
          <a:noFill/>
          <a:ln cap="flat" cmpd="sng" w="19050">
            <a:solidFill>
              <a:schemeClr val="dk2"/>
            </a:solidFill>
            <a:prstDash val="solid"/>
            <a:round/>
            <a:headEnd len="med" w="med" type="none"/>
            <a:tailEnd len="med" w="med" type="none"/>
          </a:ln>
        </p:spPr>
      </p:cxnSp>
      <p:cxnSp>
        <p:nvCxnSpPr>
          <p:cNvPr id="163" name="Google Shape;163;p8"/>
          <p:cNvCxnSpPr/>
          <p:nvPr/>
        </p:nvCxnSpPr>
        <p:spPr>
          <a:xfrm>
            <a:off x="6438125" y="2441975"/>
            <a:ext cx="49686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2019-07-24T17:56:50Z</dcterms:created>
  <dc:creator>Levi Terry</dc:creator>
</cp:coreProperties>
</file>